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8" r:id="rId28"/>
    <p:sldId id="282" r:id="rId29"/>
    <p:sldId id="283" r:id="rId30"/>
    <p:sldId id="284" r:id="rId31"/>
    <p:sldId id="285" r:id="rId32"/>
    <p:sldId id="289" r:id="rId33"/>
    <p:sldId id="290" r:id="rId34"/>
    <p:sldId id="291" r:id="rId35"/>
    <p:sldId id="286" r:id="rId36"/>
    <p:sldId id="28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0B3860-0BF5-469E-925E-171AD613649E}" type="datetimeFigureOut">
              <a:rPr lang="en-US" smtClean="0"/>
              <a:t>9/1/2012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C0E91-2293-4C9A-B206-C0D496261941}" type="slidenum">
              <a:rPr lang="en-US" smtClean="0"/>
              <a:t>‹#›</a:t>
            </a:fld>
            <a:endParaRPr lang="en-US"/>
          </a:p>
        </p:txBody>
      </p:sp>
    </p:spTree>
    <p:extLst>
      <p:ext uri="{BB962C8B-B14F-4D97-AF65-F5344CB8AC3E}">
        <p14:creationId xmlns:p14="http://schemas.microsoft.com/office/powerpoint/2010/main" val="4170212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ع</a:t>
            </a:r>
            <a:endParaRPr lang="en-US" dirty="0"/>
          </a:p>
        </p:txBody>
      </p:sp>
      <p:sp>
        <p:nvSpPr>
          <p:cNvPr id="4" name="Slide Number Placeholder 3"/>
          <p:cNvSpPr>
            <a:spLocks noGrp="1"/>
          </p:cNvSpPr>
          <p:nvPr>
            <p:ph type="sldNum" sz="quarter" idx="10"/>
          </p:nvPr>
        </p:nvSpPr>
        <p:spPr/>
        <p:txBody>
          <a:bodyPr/>
          <a:lstStyle/>
          <a:p>
            <a:fld id="{FF5C0E91-2293-4C9A-B206-C0D496261941}" type="slidenum">
              <a:rPr lang="en-US" smtClean="0"/>
              <a:t>14</a:t>
            </a:fld>
            <a:endParaRPr lang="en-US"/>
          </a:p>
        </p:txBody>
      </p:sp>
    </p:spTree>
    <p:extLst>
      <p:ext uri="{BB962C8B-B14F-4D97-AF65-F5344CB8AC3E}">
        <p14:creationId xmlns:p14="http://schemas.microsoft.com/office/powerpoint/2010/main" val="3389210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fa-IR" dirty="0" smtClean="0"/>
              <a:t>قواعد درس </a:t>
            </a:r>
            <a:r>
              <a:rPr lang="fa-IR" dirty="0"/>
              <a:t>- فصل </a:t>
            </a:r>
            <a:r>
              <a:rPr lang="fa-IR" dirty="0" smtClean="0"/>
              <a:t>اول - فصل </a:t>
            </a:r>
            <a:r>
              <a:rPr lang="fa-IR" dirty="0"/>
              <a:t>دوم</a:t>
            </a:r>
            <a:endParaRPr lang="en-US" dirty="0"/>
          </a:p>
        </p:txBody>
      </p:sp>
      <p:sp>
        <p:nvSpPr>
          <p:cNvPr id="3" name="Subtitle 2"/>
          <p:cNvSpPr>
            <a:spLocks noGrp="1"/>
          </p:cNvSpPr>
          <p:nvPr>
            <p:ph type="subTitle" idx="1"/>
          </p:nvPr>
        </p:nvSpPr>
        <p:spPr>
          <a:xfrm>
            <a:off x="1371600" y="3886200"/>
            <a:ext cx="6400800" cy="1447800"/>
          </a:xfrm>
        </p:spPr>
        <p:txBody>
          <a:bodyPr>
            <a:normAutofit fontScale="92500" lnSpcReduction="20000"/>
          </a:bodyPr>
          <a:lstStyle/>
          <a:p>
            <a:pPr rtl="1"/>
            <a:r>
              <a:rPr lang="fa-IR" dirty="0" smtClean="0"/>
              <a:t>تعریف </a:t>
            </a:r>
            <a:r>
              <a:rPr lang="fa-IR" dirty="0"/>
              <a:t>و تقسیم بندی هوش </a:t>
            </a:r>
            <a:r>
              <a:rPr lang="fa-IR" dirty="0" smtClean="0"/>
              <a:t>مصنوعی</a:t>
            </a:r>
          </a:p>
          <a:p>
            <a:pPr rtl="1"/>
            <a:r>
              <a:rPr lang="fa-IR" dirty="0"/>
              <a:t>عامل‌های منطقی‌‌</a:t>
            </a:r>
            <a:endParaRPr lang="fa-IR" dirty="0" smtClean="0"/>
          </a:p>
          <a:p>
            <a:r>
              <a:rPr lang="en-US" dirty="0" smtClean="0"/>
              <a:t>By : </a:t>
            </a:r>
            <a:r>
              <a:rPr lang="en-US" dirty="0" err="1" smtClean="0"/>
              <a:t>Nematzadeh</a:t>
            </a:r>
            <a:r>
              <a:rPr lang="en-US" dirty="0" smtClean="0"/>
              <a:t> 2012-2013</a:t>
            </a:r>
            <a:endParaRPr lang="en-US" dirty="0"/>
          </a:p>
        </p:txBody>
      </p:sp>
    </p:spTree>
    <p:extLst>
      <p:ext uri="{BB962C8B-B14F-4D97-AF65-F5344CB8AC3E}">
        <p14:creationId xmlns:p14="http://schemas.microsoft.com/office/powerpoint/2010/main" val="1451671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عقلانی فکر کردن</a:t>
            </a:r>
            <a:br>
              <a:rPr lang="fa-IR" dirty="0"/>
            </a:br>
            <a:endParaRPr lang="en-US" dirty="0"/>
          </a:p>
        </p:txBody>
      </p:sp>
      <p:sp>
        <p:nvSpPr>
          <p:cNvPr id="3" name="Content Placeholder 2"/>
          <p:cNvSpPr>
            <a:spLocks noGrp="1"/>
          </p:cNvSpPr>
          <p:nvPr>
            <p:ph idx="1"/>
          </p:nvPr>
        </p:nvSpPr>
        <p:spPr/>
        <p:txBody>
          <a:bodyPr/>
          <a:lstStyle/>
          <a:p>
            <a:pPr marL="0" indent="0" algn="r" rtl="1">
              <a:buNone/>
            </a:pPr>
            <a:r>
              <a:rPr lang="fa-IR" dirty="0"/>
              <a:t>منطق ریاضی‌ مثال این دسته از رهیافت هوش مصنوعی‌ است. ما اگر بتوانیم سیستمی‌ طراحی کنیم که مثل انسان بتواند استدلال منطقی‌ انجام دهد </a:t>
            </a:r>
            <a:r>
              <a:rPr lang="fa-IR" dirty="0" smtClean="0"/>
              <a:t>(برهان خلف </a:t>
            </a:r>
            <a:r>
              <a:rPr lang="fa-IR" dirty="0"/>
              <a:t>) یا قابلیت استدلال ریاضی‌ داشته باشد آنگاه سیستم هوشمندی ساختیم .</a:t>
            </a:r>
            <a:endParaRPr lang="en-US" dirty="0"/>
          </a:p>
        </p:txBody>
      </p:sp>
    </p:spTree>
    <p:extLst>
      <p:ext uri="{BB962C8B-B14F-4D97-AF65-F5344CB8AC3E}">
        <p14:creationId xmlns:p14="http://schemas.microsoft.com/office/powerpoint/2010/main" val="782531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عقلانی عمل کردن</a:t>
            </a:r>
            <a:br>
              <a:rPr lang="fa-IR" dirty="0"/>
            </a:br>
            <a:endParaRPr lang="en-US" dirty="0"/>
          </a:p>
        </p:txBody>
      </p:sp>
      <p:sp>
        <p:nvSpPr>
          <p:cNvPr id="3" name="Content Placeholder 2"/>
          <p:cNvSpPr>
            <a:spLocks noGrp="1"/>
          </p:cNvSpPr>
          <p:nvPr>
            <p:ph idx="1"/>
          </p:nvPr>
        </p:nvSpPr>
        <p:spPr/>
        <p:txBody>
          <a:bodyPr/>
          <a:lstStyle/>
          <a:p>
            <a:pPr marL="0" indent="0" algn="r" rtl="1">
              <a:buNone/>
            </a:pPr>
            <a:r>
              <a:rPr lang="fa-IR" dirty="0" smtClean="0"/>
              <a:t>مثال </a:t>
            </a:r>
            <a:r>
              <a:rPr lang="fa-IR" dirty="0"/>
              <a:t>این دست از رهیافت هوش مصنوعی‌ عامل‌های منطقی‌ یا عقلانی هستند که موضوع فصل دوم درس هستند.اینکه من بتوانم سیستمی‌ طراحی کنم که رفتار منطقی‌ داشته باشد.</a:t>
            </a:r>
          </a:p>
          <a:p>
            <a:pPr marL="0" indent="0" algn="r" rtl="1">
              <a:buNone/>
            </a:pPr>
            <a:r>
              <a:rPr lang="fa-IR" dirty="0"/>
              <a:t>رفتار منطقی‌ چه فرقی‌ با رفتار انسانی‌ دارد یا به عبارت دیگر چه فرقی‌ بین انسانی‌ عمل کردن و منطقی‌ عمل کردن است؟ کدام بهتر است؟</a:t>
            </a:r>
          </a:p>
          <a:p>
            <a:pPr marL="0" indent="0" algn="r" rtl="1">
              <a:buNone/>
            </a:pPr>
            <a:endParaRPr lang="en-US" dirty="0"/>
          </a:p>
        </p:txBody>
      </p:sp>
    </p:spTree>
    <p:extLst>
      <p:ext uri="{BB962C8B-B14F-4D97-AF65-F5344CB8AC3E}">
        <p14:creationId xmlns:p14="http://schemas.microsoft.com/office/powerpoint/2010/main" val="15245606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فصل دوم-عامل‌های </a:t>
            </a:r>
            <a:r>
              <a:rPr lang="fa-IR" dirty="0" smtClean="0"/>
              <a:t>هوشمند (منطقی)‌</a:t>
            </a:r>
            <a:endParaRPr lang="en-US" dirty="0"/>
          </a:p>
        </p:txBody>
      </p:sp>
      <p:sp>
        <p:nvSpPr>
          <p:cNvPr id="3" name="Content Placeholder 2"/>
          <p:cNvSpPr>
            <a:spLocks noGrp="1"/>
          </p:cNvSpPr>
          <p:nvPr>
            <p:ph idx="1"/>
          </p:nvPr>
        </p:nvSpPr>
        <p:spPr/>
        <p:txBody>
          <a:bodyPr/>
          <a:lstStyle/>
          <a:p>
            <a:pPr marL="0" indent="0" algn="r" rtl="1">
              <a:buNone/>
            </a:pPr>
            <a:r>
              <a:rPr lang="fa-IR" dirty="0" smtClean="0"/>
              <a:t>عامل </a:t>
            </a:r>
            <a:r>
              <a:rPr lang="fa-IR" dirty="0"/>
              <a:t>چیست</a:t>
            </a:r>
            <a:r>
              <a:rPr lang="fa-IR" dirty="0" smtClean="0"/>
              <a:t>؟</a:t>
            </a:r>
          </a:p>
          <a:p>
            <a:pPr marL="0" indent="0" algn="r" rtl="1">
              <a:buNone/>
            </a:pPr>
            <a:endParaRPr lang="fa-IR" dirty="0" smtClean="0"/>
          </a:p>
          <a:p>
            <a:pPr marL="0" indent="0" algn="r" rtl="1">
              <a:buNone/>
            </a:pPr>
            <a:endParaRPr lang="fa-IR" dirty="0"/>
          </a:p>
          <a:p>
            <a:pPr marL="0" indent="0" algn="r" rtl="1">
              <a:buNone/>
            </a:pPr>
            <a:r>
              <a:rPr lang="fa-IR" dirty="0"/>
              <a:t>عامل هر موجودیتی است که بتواند اطلاعات را توسط </a:t>
            </a:r>
            <a:r>
              <a:rPr lang="fa-IR" dirty="0">
                <a:solidFill>
                  <a:srgbClr val="FF0000"/>
                </a:solidFill>
              </a:rPr>
              <a:t>حسگر‌ها</a:t>
            </a:r>
            <a:r>
              <a:rPr lang="fa-IR" dirty="0"/>
              <a:t> از محیط </a:t>
            </a:r>
            <a:r>
              <a:rPr lang="fa-IR" dirty="0">
                <a:solidFill>
                  <a:srgbClr val="FF0000"/>
                </a:solidFill>
              </a:rPr>
              <a:t>ادراک</a:t>
            </a:r>
            <a:r>
              <a:rPr lang="fa-IR" dirty="0"/>
              <a:t> کند و از طریق </a:t>
            </a:r>
            <a:r>
              <a:rPr lang="fa-IR" dirty="0" smtClean="0">
                <a:solidFill>
                  <a:srgbClr val="FF0000"/>
                </a:solidFill>
              </a:rPr>
              <a:t>عملگر‌ها</a:t>
            </a:r>
            <a:r>
              <a:rPr lang="fa-IR" dirty="0" smtClean="0"/>
              <a:t> به </a:t>
            </a:r>
            <a:r>
              <a:rPr lang="fa-IR" dirty="0"/>
              <a:t>محیط پاسخ دهد.بخش تعیین </a:t>
            </a:r>
            <a:r>
              <a:rPr lang="fa-IR" dirty="0" smtClean="0"/>
              <a:t>کننده </a:t>
            </a:r>
            <a:r>
              <a:rPr lang="fa-IR" dirty="0"/>
              <a:t>دیگر برای هر عامل</a:t>
            </a:r>
            <a:r>
              <a:rPr lang="fa-IR" dirty="0" smtClean="0"/>
              <a:t> </a:t>
            </a:r>
            <a:r>
              <a:rPr lang="fa-IR" dirty="0">
                <a:solidFill>
                  <a:srgbClr val="FF0000"/>
                </a:solidFill>
              </a:rPr>
              <a:t>مغز</a:t>
            </a:r>
            <a:r>
              <a:rPr lang="fa-IR" dirty="0"/>
              <a:t> عامل</a:t>
            </a:r>
            <a:r>
              <a:rPr lang="fa-IR" dirty="0" smtClean="0"/>
              <a:t> </a:t>
            </a:r>
            <a:r>
              <a:rPr lang="fa-IR" dirty="0"/>
              <a:t>است، یعنی‌ جایی که تصمیم می‌گیرد چه عملی‌ را به </a:t>
            </a:r>
            <a:r>
              <a:rPr lang="fa-IR" dirty="0" smtClean="0"/>
              <a:t>عملگرها </a:t>
            </a:r>
            <a:r>
              <a:rPr lang="fa-IR" dirty="0"/>
              <a:t>بدهد</a:t>
            </a:r>
            <a:endParaRPr lang="en-US" dirty="0"/>
          </a:p>
        </p:txBody>
      </p:sp>
      <p:pic>
        <p:nvPicPr>
          <p:cNvPr id="4" name="Picture 4" descr="agent-environ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4897437"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1379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عامل‌های </a:t>
            </a:r>
            <a:r>
              <a:rPr lang="fa-IR" dirty="0"/>
              <a:t>هوشمند (منطقی)‌</a:t>
            </a:r>
            <a:endParaRPr lang="en-US" dirty="0"/>
          </a:p>
        </p:txBody>
      </p:sp>
      <p:sp>
        <p:nvSpPr>
          <p:cNvPr id="3" name="Content Placeholder 2"/>
          <p:cNvSpPr>
            <a:spLocks noGrp="1"/>
          </p:cNvSpPr>
          <p:nvPr>
            <p:ph idx="1"/>
          </p:nvPr>
        </p:nvSpPr>
        <p:spPr/>
        <p:txBody>
          <a:bodyPr>
            <a:normAutofit fontScale="85000" lnSpcReduction="20000"/>
          </a:bodyPr>
          <a:lstStyle/>
          <a:p>
            <a:pPr algn="r" rtl="1"/>
            <a:r>
              <a:rPr lang="fa-IR" dirty="0"/>
              <a:t>هر ربات عامل نیست</a:t>
            </a:r>
          </a:p>
          <a:p>
            <a:pPr algn="r" rtl="1"/>
            <a:r>
              <a:rPr lang="fa-IR" dirty="0"/>
              <a:t>عامل میتواند انسانی‌ باشد یا رباتیک باشد</a:t>
            </a:r>
          </a:p>
          <a:p>
            <a:pPr algn="r" rtl="1"/>
            <a:r>
              <a:rPr lang="fa-IR" dirty="0"/>
              <a:t>عامل میتواند در فضای فیزیکی‌ باشد یا در فضای </a:t>
            </a:r>
            <a:r>
              <a:rPr lang="fa-IR" dirty="0" smtClean="0"/>
              <a:t>مجازی</a:t>
            </a:r>
          </a:p>
          <a:p>
            <a:pPr algn="r" rtl="1"/>
            <a:r>
              <a:rPr lang="fa-IR" dirty="0"/>
              <a:t>هدف = ایجاد دنیایی است که در آن انسان‌ها در کنار ماشین‌ها بتوانند زندگی‌ کنند </a:t>
            </a:r>
            <a:r>
              <a:rPr lang="fa-IR" dirty="0" smtClean="0"/>
              <a:t>- ظرف </a:t>
            </a:r>
            <a:r>
              <a:rPr lang="fa-IR" dirty="0"/>
              <a:t>۵۰ سال </a:t>
            </a:r>
            <a:r>
              <a:rPr lang="fa-IR" dirty="0" smtClean="0"/>
              <a:t>آینده!!</a:t>
            </a:r>
          </a:p>
          <a:p>
            <a:pPr algn="r" rtl="1"/>
            <a:r>
              <a:rPr lang="fa-IR" dirty="0"/>
              <a:t>در حل حاضر این تئوری فقط در دنیای اینترنت به صورت واقعی‌ پیاده سازی شده است - عامل‌های خرابکار اینترنتی در تجارت الکترونیک، </a:t>
            </a:r>
            <a:endParaRPr lang="fa-IR" dirty="0" smtClean="0"/>
          </a:p>
          <a:p>
            <a:pPr algn="r" rtl="1"/>
            <a:r>
              <a:rPr lang="fa-IR" dirty="0"/>
              <a:t>عامل‌های دنیای فیزیکی‌ </a:t>
            </a:r>
            <a:r>
              <a:rPr lang="fa-IR" dirty="0" smtClean="0"/>
              <a:t>: عامل‌های </a:t>
            </a:r>
            <a:r>
              <a:rPr lang="fa-IR" dirty="0"/>
              <a:t>فوق هوشمند با صرف هزینه زیاد مثل مریخ نورد ناسا</a:t>
            </a:r>
          </a:p>
          <a:p>
            <a:pPr marL="0" indent="0">
              <a:buNone/>
            </a:pPr>
            <a:r>
              <a:rPr lang="fa-IR" dirty="0"/>
              <a:t> </a:t>
            </a:r>
          </a:p>
          <a:p>
            <a:pPr marL="0" indent="0" algn="r" rtl="1">
              <a:buNone/>
            </a:pPr>
            <a:endParaRPr lang="en-US" dirty="0"/>
          </a:p>
        </p:txBody>
      </p:sp>
    </p:spTree>
    <p:extLst>
      <p:ext uri="{BB962C8B-B14F-4D97-AF65-F5344CB8AC3E}">
        <p14:creationId xmlns:p14="http://schemas.microsoft.com/office/powerpoint/2010/main" val="2612602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عامل‌های هوشمند (منطقی)‌</a:t>
            </a:r>
            <a:endParaRPr lang="en-US" dirty="0"/>
          </a:p>
        </p:txBody>
      </p:sp>
      <p:sp>
        <p:nvSpPr>
          <p:cNvPr id="3" name="Content Placeholder 2"/>
          <p:cNvSpPr>
            <a:spLocks noGrp="1"/>
          </p:cNvSpPr>
          <p:nvPr>
            <p:ph idx="1"/>
          </p:nvPr>
        </p:nvSpPr>
        <p:spPr/>
        <p:txBody>
          <a:bodyPr/>
          <a:lstStyle/>
          <a:p>
            <a:pPr marL="0" indent="0" algn="r" rtl="1">
              <a:buNone/>
            </a:pPr>
            <a:r>
              <a:rPr lang="fa-IR" dirty="0"/>
              <a:t>ادراک = </a:t>
            </a:r>
            <a:r>
              <a:rPr lang="fa-IR" dirty="0" smtClean="0"/>
              <a:t>درک</a:t>
            </a:r>
            <a:r>
              <a:rPr lang="en-US" dirty="0" smtClean="0"/>
              <a:t>perception) </a:t>
            </a:r>
            <a:r>
              <a:rPr lang="fa-IR" dirty="0" smtClean="0"/>
              <a:t>) </a:t>
            </a:r>
            <a:r>
              <a:rPr lang="fa-IR" dirty="0"/>
              <a:t>: فهمیدن اطلاعات دریافتی در یک لحظه خاص </a:t>
            </a:r>
            <a:r>
              <a:rPr lang="fa-IR" dirty="0" smtClean="0"/>
              <a:t>مثل</a:t>
            </a:r>
            <a:r>
              <a:rPr lang="en-US" dirty="0" smtClean="0"/>
              <a:t>Ti </a:t>
            </a:r>
            <a:r>
              <a:rPr lang="fa-IR" dirty="0" smtClean="0"/>
              <a:t> </a:t>
            </a:r>
            <a:r>
              <a:rPr lang="fa-IR" dirty="0"/>
              <a:t>( یک ربات قدرت فهمیدن ندارد یا دارای توانایی ناچیزی است، قدرت دیدن دارد) انسان داده‌ها رو ترکیب می‌کند تا به یک دید خاص برسد. ربات قابلیت درک واحد از یک مجموعه داده ندارد</a:t>
            </a:r>
            <a:r>
              <a:rPr lang="fa-IR" dirty="0" smtClean="0"/>
              <a:t>.</a:t>
            </a:r>
            <a:endParaRPr lang="en-US" dirty="0" smtClean="0"/>
          </a:p>
          <a:p>
            <a:pPr marL="0" indent="0" algn="r" rtl="1">
              <a:buNone/>
            </a:pPr>
            <a:r>
              <a:rPr lang="fa-IR" dirty="0"/>
              <a:t>مغز انسان قابلیت درک در </a:t>
            </a:r>
            <a:r>
              <a:rPr lang="fa-IR" dirty="0" smtClean="0"/>
              <a:t>لحظه</a:t>
            </a:r>
            <a:r>
              <a:rPr lang="en-US" dirty="0" smtClean="0"/>
              <a:t>Ti </a:t>
            </a:r>
            <a:r>
              <a:rPr lang="fa-IR" dirty="0" smtClean="0"/>
              <a:t> </a:t>
            </a:r>
            <a:r>
              <a:rPr lang="fa-IR" dirty="0"/>
              <a:t>را دارد. اگر مغز یک شناخت واحد و جامع از مجموعه داده‌های دریافتی در لحظه  </a:t>
            </a:r>
            <a:r>
              <a:rPr lang="en-US" dirty="0" smtClean="0"/>
              <a:t>Ti</a:t>
            </a:r>
            <a:r>
              <a:rPr lang="fa-IR" dirty="0" smtClean="0"/>
              <a:t> نداشت، </a:t>
            </a:r>
            <a:r>
              <a:rPr lang="fa-IR" dirty="0"/>
              <a:t>انسان </a:t>
            </a:r>
            <a:r>
              <a:rPr lang="fa-IR" dirty="0" smtClean="0"/>
              <a:t>تعادل</a:t>
            </a:r>
            <a:r>
              <a:rPr lang="en-US" dirty="0" smtClean="0"/>
              <a:t> </a:t>
            </a:r>
            <a:r>
              <a:rPr lang="fa-IR" dirty="0"/>
              <a:t>روانی‌ نداشت.</a:t>
            </a:r>
            <a:endParaRPr lang="en-US" dirty="0"/>
          </a:p>
        </p:txBody>
      </p:sp>
    </p:spTree>
    <p:extLst>
      <p:ext uri="{BB962C8B-B14F-4D97-AF65-F5344CB8AC3E}">
        <p14:creationId xmlns:p14="http://schemas.microsoft.com/office/powerpoint/2010/main" val="3900985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عامل‌های هوشمند (منطقی)‌</a:t>
            </a:r>
            <a:endParaRPr lang="en-US" dirty="0"/>
          </a:p>
        </p:txBody>
      </p:sp>
      <p:sp>
        <p:nvSpPr>
          <p:cNvPr id="3" name="Content Placeholder 2"/>
          <p:cNvSpPr>
            <a:spLocks noGrp="1"/>
          </p:cNvSpPr>
          <p:nvPr>
            <p:ph idx="1"/>
          </p:nvPr>
        </p:nvSpPr>
        <p:spPr/>
        <p:txBody>
          <a:bodyPr/>
          <a:lstStyle/>
          <a:p>
            <a:pPr marL="0" indent="0" algn="r" rtl="1">
              <a:buNone/>
            </a:pPr>
            <a:r>
              <a:rPr lang="fa-IR" dirty="0"/>
              <a:t>دنباله </a:t>
            </a:r>
            <a:r>
              <a:rPr lang="fa-IR" dirty="0" smtClean="0"/>
              <a:t>ادراکی </a:t>
            </a:r>
            <a:r>
              <a:rPr lang="en-US" dirty="0" smtClean="0"/>
              <a:t>perception sequence)</a:t>
            </a:r>
            <a:r>
              <a:rPr lang="fa-IR" dirty="0" smtClean="0"/>
              <a:t>)</a:t>
            </a:r>
            <a:endParaRPr lang="en-US" dirty="0" smtClean="0"/>
          </a:p>
          <a:p>
            <a:pPr marL="0" indent="0" algn="r" rtl="1">
              <a:buNone/>
            </a:pPr>
            <a:r>
              <a:rPr lang="fa-IR" dirty="0"/>
              <a:t>داده هائ که در لحظات </a:t>
            </a:r>
            <a:r>
              <a:rPr lang="fa-IR" dirty="0" smtClean="0"/>
              <a:t>قبل</a:t>
            </a:r>
            <a:r>
              <a:rPr lang="en-US" dirty="0" smtClean="0"/>
              <a:t>Ti </a:t>
            </a:r>
            <a:r>
              <a:rPr lang="fa-IR" dirty="0" smtClean="0"/>
              <a:t> </a:t>
            </a:r>
            <a:r>
              <a:rPr lang="fa-IR" dirty="0"/>
              <a:t>از در مغز ثبت شده </a:t>
            </a:r>
            <a:r>
              <a:rPr lang="fa-IR" dirty="0" smtClean="0"/>
              <a:t>اند</a:t>
            </a:r>
            <a:endParaRPr lang="en-US" dirty="0" smtClean="0"/>
          </a:p>
          <a:p>
            <a:pPr marL="0" indent="0" algn="r" rtl="1">
              <a:buNone/>
            </a:pPr>
            <a:r>
              <a:rPr lang="fa-IR" dirty="0"/>
              <a:t>(مثال عبور از چراغ قرمز) (مثال ماشین زمان)</a:t>
            </a:r>
            <a:endParaRPr lang="en-US" dirty="0" smtClean="0"/>
          </a:p>
          <a:p>
            <a:pPr marL="0" indent="0" algn="r" rtl="1">
              <a:buNone/>
            </a:pPr>
            <a:r>
              <a:rPr lang="fa-IR" dirty="0"/>
              <a:t>اگر بخواهیم یک ربات بسازیم که مانند انسان عمل کند باید دنبال ادراکی داشته باشد، و الا ربات ساده‌ای ساختیم! اگر فرض کنیم انسان </a:t>
            </a:r>
            <a:r>
              <a:rPr lang="fa-IR" dirty="0" smtClean="0"/>
              <a:t>دنباله </a:t>
            </a:r>
            <a:r>
              <a:rPr lang="fa-IR" dirty="0"/>
              <a:t>ادراکی نداشت در بدترین شرایط منجر به مرگ انسان میشد</a:t>
            </a:r>
            <a:r>
              <a:rPr lang="fa-IR" dirty="0" smtClean="0"/>
              <a:t>.</a:t>
            </a:r>
          </a:p>
          <a:p>
            <a:pPr marL="0" indent="0" algn="r" rtl="1">
              <a:buNone/>
            </a:pPr>
            <a:r>
              <a:rPr lang="fa-IR" dirty="0"/>
              <a:t>دنبال ادراکی بیشتر مبتنی‌ بر تصویر است</a:t>
            </a:r>
            <a:endParaRPr lang="en-US" dirty="0"/>
          </a:p>
        </p:txBody>
      </p:sp>
    </p:spTree>
    <p:extLst>
      <p:ext uri="{BB962C8B-B14F-4D97-AF65-F5344CB8AC3E}">
        <p14:creationId xmlns:p14="http://schemas.microsoft.com/office/powerpoint/2010/main" val="1442461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برنامه عامل </a:t>
            </a:r>
            <a:r>
              <a:rPr lang="en-US" dirty="0" smtClean="0"/>
              <a:t>/</a:t>
            </a:r>
            <a:r>
              <a:rPr lang="fa-IR" dirty="0" smtClean="0"/>
              <a:t>تابع</a:t>
            </a:r>
            <a:endParaRPr lang="en-US" dirty="0"/>
          </a:p>
        </p:txBody>
      </p:sp>
      <p:sp>
        <p:nvSpPr>
          <p:cNvPr id="3" name="Content Placeholder 2"/>
          <p:cNvSpPr>
            <a:spLocks noGrp="1"/>
          </p:cNvSpPr>
          <p:nvPr>
            <p:ph idx="1"/>
          </p:nvPr>
        </p:nvSpPr>
        <p:spPr/>
        <p:txBody>
          <a:bodyPr/>
          <a:lstStyle/>
          <a:p>
            <a:pPr marL="0" indent="0" algn="r" rtl="1">
              <a:buNone/>
            </a:pPr>
            <a:r>
              <a:rPr lang="fa-IR" dirty="0"/>
              <a:t>تابع عامل = نگاشتی است از ادراک یا دنباله ادراکی (در صورت وجود) به عملگرها. در این تعریف مغز عامل به تابع  ریاضی‌ مدل شده </a:t>
            </a:r>
            <a:r>
              <a:rPr lang="fa-IR" dirty="0" smtClean="0"/>
              <a:t>است</a:t>
            </a:r>
            <a:r>
              <a:rPr lang="en-US" dirty="0" smtClean="0"/>
              <a:t>(abstract view)     f: P</a:t>
            </a:r>
            <a:r>
              <a:rPr lang="en-US" baseline="30000" dirty="0" smtClean="0"/>
              <a:t> </a:t>
            </a:r>
            <a:r>
              <a:rPr lang="en-US" baseline="30000" dirty="0" smtClean="0">
                <a:sym typeface="Wingdings" pitchFamily="2" charset="2"/>
              </a:rPr>
              <a:t>*</a:t>
            </a:r>
            <a:r>
              <a:rPr lang="en-US" dirty="0" smtClean="0">
                <a:sym typeface="Wingdings" pitchFamily="2" charset="2"/>
              </a:rPr>
              <a:t> A</a:t>
            </a:r>
          </a:p>
          <a:p>
            <a:pPr marL="0" indent="0" algn="r" rtl="1">
              <a:buNone/>
            </a:pPr>
            <a:r>
              <a:rPr lang="fa-IR" dirty="0"/>
              <a:t>تمام موجودات زنده غیر از حشرات تقریبا چیزی شبیه تابع عامل در مغزشون </a:t>
            </a:r>
            <a:r>
              <a:rPr lang="fa-IR" dirty="0" smtClean="0"/>
              <a:t>دارند</a:t>
            </a:r>
            <a:endParaRPr lang="en-US" dirty="0" smtClean="0"/>
          </a:p>
          <a:p>
            <a:pPr marL="0" indent="0" algn="r" rtl="1">
              <a:buNone/>
            </a:pPr>
            <a:r>
              <a:rPr lang="fa-IR" dirty="0"/>
              <a:t>برنامه عامل پیاده سازی تابع </a:t>
            </a:r>
            <a:r>
              <a:rPr lang="fa-IR" dirty="0" smtClean="0"/>
              <a:t>عامل است</a:t>
            </a:r>
            <a:r>
              <a:rPr lang="en-US" dirty="0" smtClean="0"/>
              <a:t>(concrete view)</a:t>
            </a:r>
            <a:endParaRPr lang="fa-IR" dirty="0" smtClean="0"/>
          </a:p>
          <a:p>
            <a:pPr marL="0" indent="0" algn="r" rtl="1">
              <a:buNone/>
            </a:pPr>
            <a:r>
              <a:rPr lang="fa-IR" dirty="0"/>
              <a:t>عامل = برنامه + معماری</a:t>
            </a:r>
            <a:endParaRPr lang="en-US" dirty="0"/>
          </a:p>
        </p:txBody>
      </p:sp>
    </p:spTree>
    <p:extLst>
      <p:ext uri="{BB962C8B-B14F-4D97-AF65-F5344CB8AC3E}">
        <p14:creationId xmlns:p14="http://schemas.microsoft.com/office/powerpoint/2010/main" val="42582061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جدول نگاشت</a:t>
            </a:r>
            <a:endParaRPr lang="en-US" dirty="0"/>
          </a:p>
        </p:txBody>
      </p:sp>
      <p:sp>
        <p:nvSpPr>
          <p:cNvPr id="3" name="Content Placeholder 2"/>
          <p:cNvSpPr>
            <a:spLocks noGrp="1"/>
          </p:cNvSpPr>
          <p:nvPr>
            <p:ph idx="1"/>
          </p:nvPr>
        </p:nvSpPr>
        <p:spPr>
          <a:xfrm>
            <a:off x="457200" y="1371600"/>
            <a:ext cx="8229600" cy="761999"/>
          </a:xfrm>
        </p:spPr>
        <p:txBody>
          <a:bodyPr>
            <a:normAutofit fontScale="85000" lnSpcReduction="20000"/>
          </a:bodyPr>
          <a:lstStyle/>
          <a:p>
            <a:pPr marL="0" indent="0" algn="r" rtl="1">
              <a:buNone/>
            </a:pPr>
            <a:r>
              <a:rPr lang="fa-IR" dirty="0"/>
              <a:t>تابع عامل را می‌توان به صورت یک جدول نگاشت نشان داد. ایراد جدول نگاشت این است که میتواند بی‌نهایت سطر داشته باشد. چرا؟</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5014912" cy="4504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48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اندازهٔ کارایی</a:t>
            </a:r>
            <a:endParaRPr lang="en-US" dirty="0"/>
          </a:p>
        </p:txBody>
      </p:sp>
      <p:sp>
        <p:nvSpPr>
          <p:cNvPr id="3" name="Content Placeholder 2"/>
          <p:cNvSpPr>
            <a:spLocks noGrp="1"/>
          </p:cNvSpPr>
          <p:nvPr>
            <p:ph idx="1"/>
          </p:nvPr>
        </p:nvSpPr>
        <p:spPr/>
        <p:txBody>
          <a:bodyPr/>
          <a:lstStyle/>
          <a:p>
            <a:pPr marL="0" indent="0" algn="r" rtl="1">
              <a:buNone/>
            </a:pPr>
            <a:r>
              <a:rPr lang="fa-IR" dirty="0"/>
              <a:t>اندازهٔ </a:t>
            </a:r>
            <a:r>
              <a:rPr lang="fa-IR" dirty="0" smtClean="0"/>
              <a:t>کارایی (</a:t>
            </a:r>
            <a:r>
              <a:rPr lang="en-US" dirty="0" smtClean="0"/>
              <a:t>performance measure</a:t>
            </a:r>
            <a:r>
              <a:rPr lang="fa-IR" dirty="0" smtClean="0"/>
              <a:t>)</a:t>
            </a:r>
            <a:r>
              <a:rPr lang="en-US" dirty="0" smtClean="0"/>
              <a:t>=</a:t>
            </a:r>
            <a:r>
              <a:rPr lang="fa-IR" dirty="0"/>
              <a:t> قبل از ساخت عامل   باید معیار(اندازه) کارایی عامل</a:t>
            </a:r>
            <a:r>
              <a:rPr lang="fa-IR" dirty="0" smtClean="0"/>
              <a:t> </a:t>
            </a:r>
            <a:r>
              <a:rPr lang="fa-IR" dirty="0"/>
              <a:t>رو مشخص کنیم، (معادل است با درستی‌ یابی‌ </a:t>
            </a:r>
            <a:r>
              <a:rPr lang="en-US" dirty="0" smtClean="0"/>
              <a:t>[verification]</a:t>
            </a:r>
            <a:r>
              <a:rPr lang="fa-IR" dirty="0" smtClean="0"/>
              <a:t>در </a:t>
            </a:r>
            <a:r>
              <a:rPr lang="fa-IR" dirty="0"/>
              <a:t>مهندسی‌ نرم‌افزار</a:t>
            </a:r>
            <a:r>
              <a:rPr lang="fa-IR" dirty="0" smtClean="0"/>
              <a:t>)</a:t>
            </a:r>
            <a:endParaRPr lang="en-US" dirty="0" smtClean="0"/>
          </a:p>
          <a:p>
            <a:pPr marL="0" indent="0" algn="r" rtl="1">
              <a:buNone/>
            </a:pPr>
            <a:r>
              <a:rPr lang="fa-IR" dirty="0"/>
              <a:t>هر چه اندازه کارایی بالاتر در نظر گرفته شود، کیفیت عامل بیشتر میشود، و متعاقباً هزینه ساخت همچین عاملی گران تر است</a:t>
            </a:r>
            <a:endParaRPr lang="en-US" dirty="0" smtClean="0"/>
          </a:p>
          <a:p>
            <a:pPr marL="0" indent="0" algn="r" rtl="1">
              <a:buNone/>
            </a:pPr>
            <a:endParaRPr lang="en-US" dirty="0"/>
          </a:p>
        </p:txBody>
      </p:sp>
    </p:spTree>
    <p:extLst>
      <p:ext uri="{BB962C8B-B14F-4D97-AF65-F5344CB8AC3E}">
        <p14:creationId xmlns:p14="http://schemas.microsoft.com/office/powerpoint/2010/main" val="3757359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a:t>عامل </a:t>
            </a:r>
            <a:r>
              <a:rPr lang="fa-IR" dirty="0" smtClean="0"/>
              <a:t>عقلانی</a:t>
            </a:r>
            <a:r>
              <a:rPr lang="en-US" dirty="0" smtClean="0"/>
              <a:t>/</a:t>
            </a:r>
            <a:r>
              <a:rPr lang="fa-IR" dirty="0" smtClean="0"/>
              <a:t> </a:t>
            </a:r>
            <a:r>
              <a:rPr lang="fa-IR" dirty="0"/>
              <a:t>عقل کلّ</a:t>
            </a:r>
            <a:endParaRPr lang="en-US" dirty="0"/>
          </a:p>
        </p:txBody>
      </p:sp>
      <p:sp>
        <p:nvSpPr>
          <p:cNvPr id="3" name="Content Placeholder 2"/>
          <p:cNvSpPr>
            <a:spLocks noGrp="1"/>
          </p:cNvSpPr>
          <p:nvPr>
            <p:ph idx="1"/>
          </p:nvPr>
        </p:nvSpPr>
        <p:spPr>
          <a:xfrm>
            <a:off x="228600" y="1600200"/>
            <a:ext cx="8686800" cy="4525963"/>
          </a:xfrm>
        </p:spPr>
        <p:txBody>
          <a:bodyPr>
            <a:normAutofit fontScale="92500"/>
          </a:bodyPr>
          <a:lstStyle/>
          <a:p>
            <a:pPr algn="r" rtl="1"/>
            <a:r>
              <a:rPr lang="fa-IR" dirty="0"/>
              <a:t>عامل عقلانی عاملی است که کار درست انجام میدهد (انسان)</a:t>
            </a:r>
          </a:p>
          <a:p>
            <a:pPr algn="r" rtl="1"/>
            <a:r>
              <a:rPr lang="fa-IR" dirty="0"/>
              <a:t>عامل عقل کلّ عاملی است که هیچ وقت اشتباه نمیکند (خدا</a:t>
            </a:r>
            <a:r>
              <a:rPr lang="fa-IR" dirty="0" smtClean="0"/>
              <a:t>!)</a:t>
            </a:r>
            <a:endParaRPr lang="en-US" dirty="0" smtClean="0"/>
          </a:p>
          <a:p>
            <a:pPr marL="0" indent="0" algn="r" rtl="1">
              <a:buNone/>
            </a:pPr>
            <a:r>
              <a:rPr lang="fa-IR" dirty="0"/>
              <a:t>عامل عقل کلّ باید بتواند حتا وقوع </a:t>
            </a:r>
            <a:r>
              <a:rPr lang="fa-IR" dirty="0" smtClean="0"/>
              <a:t>رخدادهایی </a:t>
            </a:r>
            <a:r>
              <a:rPr lang="fa-IR" dirty="0"/>
              <a:t>که احتمال وقوعشان خیلی‌ کم است یعنی‌ نزدیک به صفر است را نیز باید پیش بینی‌ کند.</a:t>
            </a:r>
            <a:endParaRPr lang="en-US" dirty="0" smtClean="0"/>
          </a:p>
          <a:p>
            <a:pPr marL="0" indent="0" algn="r" rtl="1">
              <a:buNone/>
            </a:pPr>
            <a:r>
              <a:rPr lang="fa-IR" dirty="0"/>
              <a:t>ما در هوش مصنوعی‌ دنبال ساخت خدا نیستیم. می‌خواهیم عامل عقلانی‌ای بسازیم که </a:t>
            </a:r>
            <a:r>
              <a:rPr lang="fa-IR" b="1" dirty="0"/>
              <a:t>تازه</a:t>
            </a:r>
            <a:r>
              <a:rPr lang="fa-IR" dirty="0"/>
              <a:t> اندازه کارایی‌اش دست خودمان </a:t>
            </a:r>
            <a:r>
              <a:rPr lang="fa-IR" dirty="0" smtClean="0"/>
              <a:t>است</a:t>
            </a:r>
            <a:endParaRPr lang="en-US" dirty="0" smtClean="0"/>
          </a:p>
          <a:p>
            <a:pPr marL="0" indent="0" algn="r" rtl="1">
              <a:buNone/>
            </a:pPr>
            <a:r>
              <a:rPr lang="fa-IR" dirty="0"/>
              <a:t>(مثال جدا شدن در هواپیما در </a:t>
            </a:r>
            <a:r>
              <a:rPr lang="fa-IR" dirty="0" smtClean="0"/>
              <a:t>آسمان</a:t>
            </a:r>
            <a:r>
              <a:rPr lang="en-US" dirty="0" smtClean="0"/>
              <a:t>New York </a:t>
            </a:r>
            <a:r>
              <a:rPr lang="fa-IR" dirty="0" smtClean="0"/>
              <a:t> </a:t>
            </a:r>
            <a:r>
              <a:rPr lang="fa-IR" dirty="0"/>
              <a:t>)  </a:t>
            </a:r>
            <a:endParaRPr lang="en-US" dirty="0" smtClean="0"/>
          </a:p>
          <a:p>
            <a:pPr marL="0" indent="0" algn="r" rtl="1">
              <a:buNone/>
            </a:pPr>
            <a:r>
              <a:rPr lang="fa-IR" dirty="0"/>
              <a:t>(مثال وقوع زلزله در کلاس)</a:t>
            </a:r>
          </a:p>
          <a:p>
            <a:pPr marL="0" indent="0" algn="r" rtl="1">
              <a:buNone/>
            </a:pPr>
            <a:endParaRPr lang="en-US" dirty="0"/>
          </a:p>
        </p:txBody>
      </p:sp>
    </p:spTree>
    <p:extLst>
      <p:ext uri="{BB962C8B-B14F-4D97-AF65-F5344CB8AC3E}">
        <p14:creationId xmlns:p14="http://schemas.microsoft.com/office/powerpoint/2010/main" val="2956588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قواعد درس</a:t>
            </a:r>
            <a:endParaRPr lang="en-US" dirty="0"/>
          </a:p>
        </p:txBody>
      </p:sp>
      <p:sp>
        <p:nvSpPr>
          <p:cNvPr id="3" name="Content Placeholder 2"/>
          <p:cNvSpPr>
            <a:spLocks noGrp="1"/>
          </p:cNvSpPr>
          <p:nvPr>
            <p:ph idx="1"/>
          </p:nvPr>
        </p:nvSpPr>
        <p:spPr/>
        <p:txBody>
          <a:bodyPr/>
          <a:lstStyle/>
          <a:p>
            <a:pPr marL="0" indent="0" algn="r" rtl="1">
              <a:buNone/>
            </a:pPr>
            <a:r>
              <a:rPr lang="fa-IR" dirty="0" smtClean="0"/>
              <a:t>کتاب:</a:t>
            </a:r>
            <a:r>
              <a:rPr lang="en-US" dirty="0" smtClean="0"/>
              <a:t>Artificial intelligence – A modern approach </a:t>
            </a:r>
          </a:p>
          <a:p>
            <a:pPr marL="0" indent="0" rtl="1">
              <a:buNone/>
            </a:pPr>
            <a:r>
              <a:rPr lang="en-US" dirty="0" smtClean="0"/>
              <a:t> Stuart Russell – Peter </a:t>
            </a:r>
            <a:r>
              <a:rPr lang="en-US" dirty="0" err="1" smtClean="0"/>
              <a:t>Norvig</a:t>
            </a:r>
            <a:endParaRPr lang="en-US" dirty="0" smtClean="0"/>
          </a:p>
          <a:p>
            <a:pPr marL="0" indent="0" algn="r" rtl="1">
              <a:buNone/>
            </a:pPr>
            <a:endParaRPr lang="fa-IR" dirty="0" smtClean="0"/>
          </a:p>
          <a:p>
            <a:pPr marL="0" indent="0" algn="r" rtl="1">
              <a:buNone/>
            </a:pPr>
            <a:endParaRPr lang="fa-IR" dirty="0"/>
          </a:p>
          <a:p>
            <a:pPr marL="0" indent="0" algn="r" rtl="1">
              <a:buNone/>
            </a:pPr>
            <a:endParaRPr lang="en-US" dirty="0" smtClean="0"/>
          </a:p>
          <a:p>
            <a:pPr marL="0" indent="0" algn="r" rtl="1">
              <a:buNone/>
            </a:pPr>
            <a:r>
              <a:rPr lang="fa-IR" dirty="0" smtClean="0"/>
              <a:t>اسلاید‌های </a:t>
            </a:r>
            <a:r>
              <a:rPr lang="fa-IR" dirty="0"/>
              <a:t>هر فصل به صورت آموزشی تهیه شده است، لذا نوشتن جزوه در کلاس بسیار محدود شده است. تمام اسلاید‌ها در جلسه اول در اختیار دانشجو قرار می‌گیرد.</a:t>
            </a:r>
            <a:endParaRPr lang="en-US" dirty="0"/>
          </a:p>
        </p:txBody>
      </p:sp>
      <p:pic>
        <p:nvPicPr>
          <p:cNvPr id="4" name="Picture 7" descr="aI-Book Cov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2209800"/>
            <a:ext cx="18732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5361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agent </a:t>
            </a:r>
            <a:r>
              <a:rPr lang="fa-IR" dirty="0" smtClean="0"/>
              <a:t>عامل </a:t>
            </a:r>
            <a:r>
              <a:rPr lang="fa-IR" dirty="0"/>
              <a:t>یادگیرنده</a:t>
            </a:r>
            <a:endParaRPr lang="en-US" dirty="0"/>
          </a:p>
        </p:txBody>
      </p:sp>
      <p:sp>
        <p:nvSpPr>
          <p:cNvPr id="3" name="Content Placeholder 2"/>
          <p:cNvSpPr>
            <a:spLocks noGrp="1"/>
          </p:cNvSpPr>
          <p:nvPr>
            <p:ph idx="1"/>
          </p:nvPr>
        </p:nvSpPr>
        <p:spPr/>
        <p:txBody>
          <a:bodyPr/>
          <a:lstStyle/>
          <a:p>
            <a:pPr marL="0" indent="0" algn="r" rtl="1">
              <a:buNone/>
            </a:pPr>
            <a:r>
              <a:rPr lang="fa-IR" dirty="0"/>
              <a:t>اگر عامل بتواند رفتار‌های خودش را در طول زمان اصلاح کند دارای عامل یادگیری </a:t>
            </a:r>
            <a:r>
              <a:rPr lang="fa-IR" b="1" dirty="0"/>
              <a:t>هم</a:t>
            </a:r>
            <a:r>
              <a:rPr lang="fa-IR" dirty="0"/>
              <a:t> هست </a:t>
            </a:r>
            <a:r>
              <a:rPr lang="fa-IR" dirty="0" smtClean="0"/>
              <a:t>(یک </a:t>
            </a:r>
            <a:r>
              <a:rPr lang="fa-IR" dirty="0"/>
              <a:t>دانش </a:t>
            </a:r>
            <a:r>
              <a:rPr lang="fa-IR" dirty="0" smtClean="0"/>
              <a:t>اولیه‌ </a:t>
            </a:r>
            <a:r>
              <a:rPr lang="fa-IR" dirty="0"/>
              <a:t>دارد دانش </a:t>
            </a:r>
            <a:r>
              <a:rPr lang="fa-IR" dirty="0" smtClean="0"/>
              <a:t>اولیه‌ </a:t>
            </a:r>
            <a:r>
              <a:rPr lang="fa-IR" dirty="0"/>
              <a:t>خود را در طول زمان افزایش میدهد مثل </a:t>
            </a:r>
            <a:r>
              <a:rPr lang="fa-IR" dirty="0" smtClean="0"/>
              <a:t>انسان)</a:t>
            </a:r>
            <a:endParaRPr lang="en-US" dirty="0" smtClean="0"/>
          </a:p>
          <a:p>
            <a:pPr marL="0" indent="0" algn="r" rtl="1">
              <a:buNone/>
            </a:pPr>
            <a:r>
              <a:rPr lang="fa-IR" dirty="0"/>
              <a:t>خیلی‌ از حشرات مثل مورچه، زنبور عسل و یا کرم خاکی به دلیل وجود تعداد کم نورون در مغزشان قابلیت یادگیری ندارند. با یک دانش </a:t>
            </a:r>
            <a:r>
              <a:rPr lang="fa-IR" dirty="0" smtClean="0"/>
              <a:t>اولی</a:t>
            </a:r>
            <a:r>
              <a:rPr lang="fa-IR" dirty="0"/>
              <a:t>ه</a:t>
            </a:r>
            <a:r>
              <a:rPr lang="fa-IR" dirty="0" smtClean="0"/>
              <a:t>‌ </a:t>
            </a:r>
            <a:r>
              <a:rPr lang="fa-IR" dirty="0"/>
              <a:t>به دنیا می‌آیند با همان دانش هم از بین میروند. ( انسان حدود </a:t>
            </a:r>
            <a:r>
              <a:rPr lang="fa-IR" dirty="0" smtClean="0"/>
              <a:t>18^10نورون </a:t>
            </a:r>
            <a:r>
              <a:rPr lang="fa-IR" dirty="0"/>
              <a:t>دارد و کرم خاکی حدود چند هزارتا) (روزانه ۱۰۰۰۰ سلول مغز انسان میمیرد)</a:t>
            </a:r>
            <a:endParaRPr lang="en-US" dirty="0"/>
          </a:p>
        </p:txBody>
      </p:sp>
    </p:spTree>
    <p:extLst>
      <p:ext uri="{BB962C8B-B14F-4D97-AF65-F5344CB8AC3E}">
        <p14:creationId xmlns:p14="http://schemas.microsoft.com/office/powerpoint/2010/main" val="3372602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agent </a:t>
            </a:r>
            <a:r>
              <a:rPr lang="fa-IR" dirty="0"/>
              <a:t>عامل یادگیرنده</a:t>
            </a:r>
            <a:endParaRPr lang="en-US" dirty="0"/>
          </a:p>
        </p:txBody>
      </p:sp>
      <p:sp>
        <p:nvSpPr>
          <p:cNvPr id="3" name="Content Placeholder 2"/>
          <p:cNvSpPr>
            <a:spLocks noGrp="1"/>
          </p:cNvSpPr>
          <p:nvPr>
            <p:ph idx="1"/>
          </p:nvPr>
        </p:nvSpPr>
        <p:spPr>
          <a:xfrm>
            <a:off x="457200" y="1295400"/>
            <a:ext cx="8229600" cy="2743200"/>
          </a:xfrm>
        </p:spPr>
        <p:txBody>
          <a:bodyPr/>
          <a:lstStyle/>
          <a:p>
            <a:pPr marL="0" indent="0" algn="r" rtl="1">
              <a:buNone/>
            </a:pPr>
            <a:r>
              <a:rPr lang="fa-IR" dirty="0"/>
              <a:t>یکی‌ از جنبه‌های یادگیری داشتن خود مختاری است. موجود خودمختار میتواند به دانش اولیه خود </a:t>
            </a:r>
            <a:r>
              <a:rPr lang="fa-IR" dirty="0" smtClean="0"/>
              <a:t>بیفزاید.</a:t>
            </a:r>
          </a:p>
          <a:p>
            <a:pPr marL="0" indent="0" algn="r" rtl="1">
              <a:buNone/>
            </a:pPr>
            <a:r>
              <a:rPr lang="en-US" dirty="0"/>
              <a:t> </a:t>
            </a:r>
            <a:r>
              <a:rPr lang="en-US" dirty="0" smtClean="0"/>
              <a:t>PEAS</a:t>
            </a:r>
            <a:r>
              <a:rPr lang="fa-IR" dirty="0" smtClean="0"/>
              <a:t>محیط</a:t>
            </a:r>
            <a:r>
              <a:rPr lang="fa-IR" dirty="0"/>
              <a:t>  </a:t>
            </a:r>
            <a:r>
              <a:rPr lang="fa-IR" dirty="0" smtClean="0"/>
              <a:t>کار</a:t>
            </a:r>
            <a:r>
              <a:rPr lang="en-US" dirty="0" smtClean="0"/>
              <a:t>:</a:t>
            </a:r>
          </a:p>
          <a:p>
            <a:pPr marL="0" indent="0">
              <a:buNone/>
            </a:pPr>
            <a:r>
              <a:rPr lang="en-US" dirty="0"/>
              <a:t>Performance measure + Environment +Actuator +Sensor</a:t>
            </a:r>
            <a:endParaRPr lang="fa-I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114799"/>
            <a:ext cx="7820025" cy="2720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6053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دسته بندی محیط ها</a:t>
            </a:r>
            <a:endParaRPr lang="en-US" dirty="0"/>
          </a:p>
        </p:txBody>
      </p:sp>
      <p:sp>
        <p:nvSpPr>
          <p:cNvPr id="3" name="Content Placeholder 2"/>
          <p:cNvSpPr>
            <a:spLocks noGrp="1"/>
          </p:cNvSpPr>
          <p:nvPr>
            <p:ph idx="1"/>
          </p:nvPr>
        </p:nvSpPr>
        <p:spPr/>
        <p:txBody>
          <a:bodyPr/>
          <a:lstStyle/>
          <a:p>
            <a:pPr marL="0" indent="0" algn="r" rtl="1">
              <a:buNone/>
            </a:pPr>
            <a:r>
              <a:rPr lang="en-US" dirty="0" smtClean="0"/>
              <a:t>-1</a:t>
            </a:r>
            <a:r>
              <a:rPr lang="fa-IR" dirty="0" smtClean="0"/>
              <a:t>کاملا </a:t>
            </a:r>
            <a:r>
              <a:rPr lang="fa-IR" dirty="0"/>
              <a:t>قابل مشاهده  در مقابل نیمه قابل </a:t>
            </a:r>
            <a:r>
              <a:rPr lang="fa-IR" dirty="0" smtClean="0"/>
              <a:t>مشاهده</a:t>
            </a:r>
            <a:endParaRPr lang="en-US" dirty="0" smtClean="0"/>
          </a:p>
          <a:p>
            <a:pPr marL="0" indent="0">
              <a:buNone/>
            </a:pPr>
            <a:r>
              <a:rPr lang="en-US" dirty="0" smtClean="0"/>
              <a:t> Fully observable </a:t>
            </a:r>
            <a:r>
              <a:rPr lang="en-US" dirty="0" err="1" smtClean="0"/>
              <a:t>Vs</a:t>
            </a:r>
            <a:r>
              <a:rPr lang="en-US" dirty="0" smtClean="0"/>
              <a:t> Partially observable</a:t>
            </a:r>
          </a:p>
          <a:p>
            <a:pPr marL="0" indent="0" algn="r" rtl="1">
              <a:buNone/>
            </a:pPr>
            <a:r>
              <a:rPr lang="fa-IR" dirty="0"/>
              <a:t>اگر در </a:t>
            </a:r>
            <a:r>
              <a:rPr lang="fa-IR" dirty="0" smtClean="0"/>
              <a:t>لحظه</a:t>
            </a:r>
            <a:r>
              <a:rPr lang="en-US" dirty="0" smtClean="0"/>
              <a:t>Ti </a:t>
            </a:r>
            <a:r>
              <a:rPr lang="fa-IR" dirty="0"/>
              <a:t>  بتوان تمام محیط را از طریق سنسور‌ها مشاهده کرد محیط کاملا قابل مشاهده است. </a:t>
            </a:r>
            <a:r>
              <a:rPr lang="fa-IR" b="1" dirty="0"/>
              <a:t>بازی </a:t>
            </a:r>
            <a:r>
              <a:rPr lang="fa-IR" b="1" dirty="0" smtClean="0"/>
              <a:t>شطرنج</a:t>
            </a:r>
            <a:endParaRPr lang="en-US" b="1" dirty="0" smtClean="0"/>
          </a:p>
          <a:p>
            <a:pPr marL="0" indent="0" algn="r" rtl="1">
              <a:buNone/>
            </a:pPr>
            <a:r>
              <a:rPr lang="fa-IR" dirty="0"/>
              <a:t>(نتوان ادعا کرد اتفاقی‌ افتاده است که من ندیدم)</a:t>
            </a:r>
            <a:endParaRPr lang="fa-IR" b="1" dirty="0"/>
          </a:p>
          <a:p>
            <a:pPr marL="0" indent="0" algn="r" rtl="1">
              <a:buNone/>
            </a:pPr>
            <a:r>
              <a:rPr lang="fa-IR" b="1" dirty="0"/>
              <a:t>راننده تاکسی خودکار</a:t>
            </a:r>
            <a:r>
              <a:rPr lang="fa-IR" dirty="0"/>
              <a:t> مثالی از محیط نیمه مشاهده پذیر است.</a:t>
            </a:r>
          </a:p>
          <a:p>
            <a:pPr marL="0" indent="0" algn="r" rtl="1">
              <a:buNone/>
            </a:pPr>
            <a:endParaRPr lang="en-US" dirty="0"/>
          </a:p>
        </p:txBody>
      </p:sp>
    </p:spTree>
    <p:extLst>
      <p:ext uri="{BB962C8B-B14F-4D97-AF65-F5344CB8AC3E}">
        <p14:creationId xmlns:p14="http://schemas.microsoft.com/office/powerpoint/2010/main" val="718804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دسته بندی محیط ها</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en-US" dirty="0" smtClean="0"/>
              <a:t>-2</a:t>
            </a:r>
            <a:r>
              <a:rPr lang="fa-IR" dirty="0" smtClean="0"/>
              <a:t>قطعی </a:t>
            </a:r>
            <a:r>
              <a:rPr lang="fa-IR" dirty="0"/>
              <a:t>در مقابل </a:t>
            </a:r>
            <a:r>
              <a:rPr lang="fa-IR" dirty="0" smtClean="0"/>
              <a:t>تصادفی</a:t>
            </a:r>
            <a:r>
              <a:rPr lang="en-US" dirty="0" smtClean="0"/>
              <a:t>Deterministic </a:t>
            </a:r>
            <a:r>
              <a:rPr lang="en-US" dirty="0" err="1" smtClean="0"/>
              <a:t>Vs</a:t>
            </a:r>
            <a:r>
              <a:rPr lang="en-US" dirty="0" smtClean="0"/>
              <a:t> Stochastic       </a:t>
            </a:r>
            <a:r>
              <a:rPr lang="fa-IR" dirty="0"/>
              <a:t>اگر در </a:t>
            </a:r>
            <a:r>
              <a:rPr lang="fa-IR" dirty="0" smtClean="0"/>
              <a:t>لحظه</a:t>
            </a:r>
            <a:r>
              <a:rPr lang="en-US" dirty="0" smtClean="0"/>
              <a:t>Ti </a:t>
            </a:r>
            <a:r>
              <a:rPr lang="fa-IR" dirty="0" smtClean="0"/>
              <a:t> </a:t>
            </a:r>
            <a:r>
              <a:rPr lang="fa-IR" dirty="0"/>
              <a:t>در صورت وقوع یک اتفاق از وضعیت جاری فقط به یک وضعیت دیگر بتوان </a:t>
            </a:r>
            <a:r>
              <a:rPr lang="fa-IR" dirty="0" smtClean="0"/>
              <a:t>رفت</a:t>
            </a:r>
            <a:r>
              <a:rPr lang="en-US" dirty="0" smtClean="0"/>
              <a:t>(DFA  )</a:t>
            </a:r>
            <a:r>
              <a:rPr lang="fa-IR" dirty="0" smtClean="0"/>
              <a:t>، </a:t>
            </a:r>
            <a:r>
              <a:rPr lang="fa-IR" dirty="0"/>
              <a:t>محیط قطعی است در غیر </a:t>
            </a:r>
            <a:r>
              <a:rPr lang="fa-IR" dirty="0" smtClean="0"/>
              <a:t>اینصورت</a:t>
            </a:r>
            <a:r>
              <a:rPr lang="en-US" dirty="0" smtClean="0"/>
              <a:t>(NFA)</a:t>
            </a:r>
            <a:r>
              <a:rPr lang="fa-IR" dirty="0" smtClean="0"/>
              <a:t> </a:t>
            </a:r>
            <a:r>
              <a:rPr lang="fa-IR" dirty="0"/>
              <a:t>تصادفی است. محیط </a:t>
            </a:r>
            <a:r>
              <a:rPr lang="fa-IR" b="1" dirty="0"/>
              <a:t>راننده تاکسی خودکار </a:t>
            </a:r>
            <a:r>
              <a:rPr lang="fa-IR" dirty="0" smtClean="0"/>
              <a:t>تصادفی </a:t>
            </a:r>
            <a:r>
              <a:rPr lang="fa-IR" dirty="0"/>
              <a:t>است چون مثلا راننده تاکسی نمی‌تواند رفتار عابرین پیاده رو پیشبینی‌ کند. اگر محیط ذاتا قطعی</a:t>
            </a:r>
            <a:r>
              <a:rPr lang="fa-IR" dirty="0" smtClean="0"/>
              <a:t> </a:t>
            </a:r>
            <a:r>
              <a:rPr lang="fa-IR" dirty="0"/>
              <a:t>باشد و به وسیله عامل‌های دیگر تصادفی شود آنگاه محیط استراتژیک است مثل شطرنج زمان </a:t>
            </a:r>
            <a:r>
              <a:rPr lang="fa-IR" dirty="0" smtClean="0"/>
              <a:t>دار</a:t>
            </a:r>
            <a:endParaRPr lang="en-US" dirty="0" smtClean="0"/>
          </a:p>
          <a:p>
            <a:pPr marL="0" indent="0" algn="r" rtl="1">
              <a:buNone/>
            </a:pPr>
            <a:r>
              <a:rPr lang="fa-IR" dirty="0"/>
              <a:t>محیط </a:t>
            </a:r>
            <a:r>
              <a:rPr lang="fa-IR" b="1" dirty="0"/>
              <a:t>جدول کلمات متقاطع </a:t>
            </a:r>
            <a:r>
              <a:rPr lang="fa-IR" dirty="0"/>
              <a:t>قطعی است</a:t>
            </a:r>
            <a:endParaRPr lang="en-US" dirty="0"/>
          </a:p>
        </p:txBody>
      </p:sp>
    </p:spTree>
    <p:extLst>
      <p:ext uri="{BB962C8B-B14F-4D97-AF65-F5344CB8AC3E}">
        <p14:creationId xmlns:p14="http://schemas.microsoft.com/office/powerpoint/2010/main" val="38256454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دسته بندی محیط ها</a:t>
            </a:r>
            <a:endParaRPr lang="en-US" dirty="0"/>
          </a:p>
        </p:txBody>
      </p:sp>
      <p:sp>
        <p:nvSpPr>
          <p:cNvPr id="3" name="Content Placeholder 2"/>
          <p:cNvSpPr>
            <a:spLocks noGrp="1"/>
          </p:cNvSpPr>
          <p:nvPr>
            <p:ph idx="1"/>
          </p:nvPr>
        </p:nvSpPr>
        <p:spPr/>
        <p:txBody>
          <a:bodyPr/>
          <a:lstStyle/>
          <a:p>
            <a:pPr marL="0" indent="0" algn="r" rtl="1">
              <a:buNone/>
            </a:pPr>
            <a:r>
              <a:rPr lang="en-US" dirty="0" smtClean="0"/>
              <a:t>-3</a:t>
            </a:r>
            <a:r>
              <a:rPr lang="fa-IR" dirty="0" smtClean="0"/>
              <a:t>رویدادی </a:t>
            </a:r>
            <a:r>
              <a:rPr lang="fa-IR" dirty="0"/>
              <a:t>در مقابل </a:t>
            </a:r>
            <a:r>
              <a:rPr lang="fa-IR" dirty="0" smtClean="0"/>
              <a:t>ترتیبی</a:t>
            </a:r>
            <a:r>
              <a:rPr lang="en-US" dirty="0" smtClean="0"/>
              <a:t>Episodic </a:t>
            </a:r>
            <a:r>
              <a:rPr lang="en-US" dirty="0" err="1" smtClean="0"/>
              <a:t>Vs</a:t>
            </a:r>
            <a:r>
              <a:rPr lang="en-US" dirty="0" smtClean="0"/>
              <a:t> Sequential      </a:t>
            </a:r>
          </a:p>
          <a:p>
            <a:pPr marL="0" indent="0" algn="r" rtl="1">
              <a:buNone/>
            </a:pPr>
            <a:r>
              <a:rPr lang="fa-IR" dirty="0"/>
              <a:t>اگر در محیطی‌ یک اتفاق در اپیزود‌های مختلف تکرار شود اپیزودیک است </a:t>
            </a:r>
            <a:r>
              <a:rPr lang="fa-IR" dirty="0" smtClean="0"/>
              <a:t>مثل</a:t>
            </a:r>
            <a:r>
              <a:rPr lang="en-US" dirty="0" smtClean="0"/>
              <a:t> Part picking robot </a:t>
            </a:r>
          </a:p>
          <a:p>
            <a:pPr marL="0" indent="0" algn="r" rtl="1">
              <a:buNone/>
            </a:pPr>
            <a:r>
              <a:rPr lang="fa-IR" dirty="0"/>
              <a:t>اکثر محیط‌هایی‌ که با آنها سرو کار داریم ترتیبی است تکرار یک اتفاق نداریم مثل راننده تاکسی خودکار</a:t>
            </a:r>
            <a:endParaRPr lang="en-US" dirty="0"/>
          </a:p>
        </p:txBody>
      </p:sp>
    </p:spTree>
    <p:extLst>
      <p:ext uri="{BB962C8B-B14F-4D97-AF65-F5344CB8AC3E}">
        <p14:creationId xmlns:p14="http://schemas.microsoft.com/office/powerpoint/2010/main" val="17784352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دسته بندی محیط ها</a:t>
            </a:r>
            <a:endParaRPr lang="en-US" dirty="0"/>
          </a:p>
        </p:txBody>
      </p:sp>
      <p:sp>
        <p:nvSpPr>
          <p:cNvPr id="3" name="Content Placeholder 2"/>
          <p:cNvSpPr>
            <a:spLocks noGrp="1"/>
          </p:cNvSpPr>
          <p:nvPr>
            <p:ph idx="1"/>
          </p:nvPr>
        </p:nvSpPr>
        <p:spPr/>
        <p:txBody>
          <a:bodyPr>
            <a:normAutofit/>
          </a:bodyPr>
          <a:lstStyle/>
          <a:p>
            <a:pPr marL="0" indent="0" algn="l">
              <a:buNone/>
            </a:pPr>
            <a:r>
              <a:rPr lang="en-US" dirty="0" smtClean="0"/>
              <a:t>Static </a:t>
            </a:r>
            <a:r>
              <a:rPr lang="en-US" dirty="0" err="1" smtClean="0"/>
              <a:t>Vs</a:t>
            </a:r>
            <a:r>
              <a:rPr lang="en-US" dirty="0" smtClean="0"/>
              <a:t> Dynamic                          </a:t>
            </a:r>
            <a:r>
              <a:rPr lang="fa-IR" dirty="0" smtClean="0"/>
              <a:t>ایستا </a:t>
            </a:r>
            <a:r>
              <a:rPr lang="fa-IR" dirty="0"/>
              <a:t>در مقابل </a:t>
            </a:r>
            <a:r>
              <a:rPr lang="fa-IR" dirty="0" smtClean="0"/>
              <a:t>پویا</a:t>
            </a:r>
            <a:r>
              <a:rPr lang="en-US" dirty="0" smtClean="0"/>
              <a:t>-4  </a:t>
            </a:r>
          </a:p>
          <a:p>
            <a:pPr marL="0" indent="0" algn="r" rtl="1">
              <a:buNone/>
            </a:pPr>
            <a:r>
              <a:rPr lang="fa-IR" dirty="0"/>
              <a:t>اگر در لحظهٔ تصمیم گیری (ادراک صورت گرفته است) محیط عوض شود، محیط پویا است در غیر اینصورت ایستا است. محیط راننده تاکسی خودکار پویا است چون در حین تصمیم‌گیری ممکن است محیط عوض شود، مثلا فرض کنید راننده خودکار تصمیم گرفت به سرعتش اضافه کند که ناگهان ماشین جلویی تصادف می‌کند ( محیط در حین تصمیم گیری عوض شد)، شطرنج ایستا است</a:t>
            </a:r>
          </a:p>
          <a:p>
            <a:pPr marL="0" indent="0" algn="r" rtl="1">
              <a:buNone/>
            </a:pPr>
            <a:endParaRPr lang="en-US" dirty="0"/>
          </a:p>
        </p:txBody>
      </p:sp>
    </p:spTree>
    <p:extLst>
      <p:ext uri="{BB962C8B-B14F-4D97-AF65-F5344CB8AC3E}">
        <p14:creationId xmlns:p14="http://schemas.microsoft.com/office/powerpoint/2010/main" val="2107301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دسته بندی محیط ها</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Discrete </a:t>
            </a:r>
            <a:r>
              <a:rPr lang="en-US" dirty="0" err="1" smtClean="0"/>
              <a:t>Vs</a:t>
            </a:r>
            <a:r>
              <a:rPr lang="en-US" dirty="0" smtClean="0"/>
              <a:t> Concrete            </a:t>
            </a:r>
            <a:r>
              <a:rPr lang="fa-IR" dirty="0" smtClean="0"/>
              <a:t>گسسته </a:t>
            </a:r>
            <a:r>
              <a:rPr lang="fa-IR" dirty="0"/>
              <a:t>در مقابل  </a:t>
            </a:r>
            <a:r>
              <a:rPr lang="fa-IR" dirty="0" smtClean="0"/>
              <a:t>پیوسته</a:t>
            </a:r>
            <a:r>
              <a:rPr lang="en-US" dirty="0" smtClean="0"/>
              <a:t>-5</a:t>
            </a:r>
          </a:p>
          <a:p>
            <a:pPr marL="0" indent="0" algn="r" rtl="1">
              <a:buNone/>
            </a:pPr>
            <a:r>
              <a:rPr lang="fa-IR" dirty="0"/>
              <a:t>اگر به طور کلی‌ مشخصات سیستم در بازه پیوسته تغییر کند ( مثل سرعت و محل تاکسی) آنگاه محیط پیوسته است مثل راننده تاکسی خودکار اما در بازی شطرنج مهره از یک خانه به خانه دیگر میرود بحث پیوستگی مطرح نیست، محیط شطرنج گسسته است</a:t>
            </a:r>
            <a:r>
              <a:rPr lang="en-US" dirty="0" smtClean="0"/>
              <a:t>    </a:t>
            </a:r>
          </a:p>
          <a:p>
            <a:pPr marL="0" indent="0" algn="r" rtl="1">
              <a:buNone/>
            </a:pPr>
            <a:r>
              <a:rPr lang="en-US" dirty="0" smtClean="0"/>
              <a:t>-6</a:t>
            </a:r>
            <a:r>
              <a:rPr lang="fa-IR" dirty="0" smtClean="0"/>
              <a:t>تک </a:t>
            </a:r>
            <a:r>
              <a:rPr lang="fa-IR" dirty="0"/>
              <a:t>عامله در مقابل چند عامله</a:t>
            </a:r>
            <a:r>
              <a:rPr lang="en-US" sz="2400" dirty="0"/>
              <a:t>Single agent  </a:t>
            </a:r>
            <a:r>
              <a:rPr lang="en-US" sz="2400" dirty="0" err="1"/>
              <a:t>Vs</a:t>
            </a:r>
            <a:r>
              <a:rPr lang="en-US" sz="2400" dirty="0"/>
              <a:t> Multi  agent</a:t>
            </a:r>
            <a:r>
              <a:rPr lang="en-US" dirty="0"/>
              <a:t>          </a:t>
            </a:r>
            <a:r>
              <a:rPr lang="en-US" dirty="0" smtClean="0"/>
              <a:t>  </a:t>
            </a:r>
            <a:r>
              <a:rPr lang="fa-IR" dirty="0"/>
              <a:t>رقابتی‌ یا همکاری؟!</a:t>
            </a:r>
            <a:endParaRPr lang="en-US" dirty="0"/>
          </a:p>
          <a:p>
            <a:pPr marL="0" indent="0" algn="r" rtl="1">
              <a:buNone/>
            </a:pPr>
            <a:endParaRPr lang="en-US" dirty="0"/>
          </a:p>
        </p:txBody>
      </p:sp>
    </p:spTree>
    <p:extLst>
      <p:ext uri="{BB962C8B-B14F-4D97-AF65-F5344CB8AC3E}">
        <p14:creationId xmlns:p14="http://schemas.microsoft.com/office/powerpoint/2010/main" val="22058954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تعریف محیط کار</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158" y="2076449"/>
            <a:ext cx="7441842" cy="3747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72258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انواع برنامه عامل</a:t>
            </a:r>
            <a:endParaRPr lang="en-US" dirty="0"/>
          </a:p>
        </p:txBody>
      </p:sp>
      <p:sp>
        <p:nvSpPr>
          <p:cNvPr id="3" name="Content Placeholder 2"/>
          <p:cNvSpPr>
            <a:spLocks noGrp="1"/>
          </p:cNvSpPr>
          <p:nvPr>
            <p:ph idx="1"/>
          </p:nvPr>
        </p:nvSpPr>
        <p:spPr>
          <a:xfrm>
            <a:off x="0" y="1600200"/>
            <a:ext cx="8839200" cy="4525963"/>
          </a:xfrm>
        </p:spPr>
        <p:txBody>
          <a:bodyPr>
            <a:normAutofit/>
          </a:bodyPr>
          <a:lstStyle/>
          <a:p>
            <a:pPr algn="r" rtl="1">
              <a:lnSpc>
                <a:spcPct val="80000"/>
              </a:lnSpc>
            </a:pPr>
            <a:r>
              <a:rPr lang="en-US" sz="2800" dirty="0" smtClean="0"/>
              <a:t>                                                             Simple </a:t>
            </a:r>
            <a:r>
              <a:rPr lang="en-US" sz="2800" dirty="0"/>
              <a:t>Reflex </a:t>
            </a:r>
            <a:r>
              <a:rPr lang="en-US" sz="2800" dirty="0" smtClean="0"/>
              <a:t>agents </a:t>
            </a:r>
            <a:r>
              <a:rPr lang="fa-IR" sz="2800" dirty="0"/>
              <a:t>فقط ادراک در لحظه </a:t>
            </a:r>
            <a:r>
              <a:rPr lang="en-US" sz="2800" dirty="0" smtClean="0"/>
              <a:t> Ti</a:t>
            </a:r>
            <a:r>
              <a:rPr lang="fa-IR" sz="2800" dirty="0" smtClean="0"/>
              <a:t>را </a:t>
            </a:r>
            <a:r>
              <a:rPr lang="fa-IR" sz="2800" dirty="0"/>
              <a:t>دارد و فاقد </a:t>
            </a:r>
            <a:r>
              <a:rPr lang="fa-IR" sz="2800" dirty="0" smtClean="0"/>
              <a:t>دنباله </a:t>
            </a:r>
            <a:r>
              <a:rPr lang="fa-IR" sz="2800" dirty="0"/>
              <a:t>ادراکی </a:t>
            </a:r>
            <a:r>
              <a:rPr lang="fa-IR" sz="2800" dirty="0" smtClean="0"/>
              <a:t>است</a:t>
            </a:r>
            <a:endParaRPr lang="en-US" sz="2800" dirty="0" smtClean="0"/>
          </a:p>
          <a:p>
            <a:pPr algn="r" rtl="1">
              <a:lnSpc>
                <a:spcPct val="80000"/>
              </a:lnSpc>
            </a:pPr>
            <a:r>
              <a:rPr lang="fa-IR" sz="2800" dirty="0"/>
              <a:t>دارای یک سری قوانین اگر شرط آنگاه عمل </a:t>
            </a:r>
            <a:r>
              <a:rPr lang="fa-IR" sz="2800" dirty="0" smtClean="0"/>
              <a:t>است</a:t>
            </a:r>
            <a:endParaRPr lang="en-US" sz="2800" dirty="0" smtClean="0"/>
          </a:p>
          <a:p>
            <a:pPr algn="r" rtl="1">
              <a:lnSpc>
                <a:spcPct val="80000"/>
              </a:lnSpc>
            </a:pPr>
            <a:r>
              <a:rPr lang="fa-IR" sz="2800" dirty="0"/>
              <a:t>اگر محیط کاملا قابل مشاهده باشد آنگاه برنامه عامل واکنشی ساده مناسب است اما اگر نیمه قابل مشاهده </a:t>
            </a:r>
            <a:r>
              <a:rPr lang="fa-IR" sz="2800" dirty="0" smtClean="0"/>
              <a:t>باشدمناسب </a:t>
            </a:r>
            <a:r>
              <a:rPr lang="fa-IR" sz="2800" dirty="0"/>
              <a:t>نیست (مثال سبقت گرفتن اتومبیل)</a:t>
            </a:r>
            <a:endParaRPr lang="en-US" sz="2800" dirty="0" smtClean="0"/>
          </a:p>
          <a:p>
            <a:pPr marL="0" indent="0" algn="r" rtl="1">
              <a:lnSpc>
                <a:spcPct val="80000"/>
              </a:lnSpc>
              <a:buNone/>
            </a:pPr>
            <a:endParaRPr lang="en-US" sz="2800" dirty="0"/>
          </a:p>
          <a:p>
            <a:pPr>
              <a:lnSpc>
                <a:spcPct val="80000"/>
              </a:lnSpc>
            </a:pPr>
            <a:endParaRPr lang="en-US" sz="2800" dirty="0" smtClean="0"/>
          </a:p>
          <a:p>
            <a:pPr>
              <a:lnSpc>
                <a:spcPct val="80000"/>
              </a:lnSpc>
            </a:pPr>
            <a:endParaRPr lang="en-US" sz="2800" dirty="0"/>
          </a:p>
          <a:p>
            <a:pPr>
              <a:lnSpc>
                <a:spcPct val="80000"/>
              </a:lnSpc>
            </a:pPr>
            <a:endParaRPr lang="en-US" sz="2800" dirty="0" smtClean="0"/>
          </a:p>
          <a:p>
            <a:pPr>
              <a:lnSpc>
                <a:spcPct val="80000"/>
              </a:lnSpc>
            </a:pPr>
            <a:endParaRPr lang="en-US" sz="2800" dirty="0"/>
          </a:p>
          <a:p>
            <a:pPr marL="0" indent="0" rtl="1">
              <a:buNone/>
            </a:pPr>
            <a:endParaRPr lang="en-US" sz="2800" dirty="0"/>
          </a:p>
        </p:txBody>
      </p:sp>
      <p:pic>
        <p:nvPicPr>
          <p:cNvPr id="4" name="Picture 6"/>
          <p:cNvPicPr>
            <a:picLocks noChangeAspect="1" noChangeArrowheads="1"/>
          </p:cNvPicPr>
          <p:nvPr/>
        </p:nvPicPr>
        <p:blipFill>
          <a:blip r:embed="rId2">
            <a:clrChange>
              <a:clrFrom>
                <a:srgbClr val="FF00FF"/>
              </a:clrFrom>
              <a:clrTo>
                <a:srgbClr val="FF00FF">
                  <a:alpha val="0"/>
                </a:srgbClr>
              </a:clrTo>
            </a:clrChange>
            <a:extLst>
              <a:ext uri="{28A0092B-C50C-407E-A947-70E740481C1C}">
                <a14:useLocalDpi xmlns:a14="http://schemas.microsoft.com/office/drawing/2010/main" val="0"/>
              </a:ext>
            </a:extLst>
          </a:blip>
          <a:srcRect/>
          <a:stretch>
            <a:fillRect/>
          </a:stretch>
        </p:blipFill>
        <p:spPr bwMode="auto">
          <a:xfrm>
            <a:off x="671657" y="3505200"/>
            <a:ext cx="4695237" cy="2986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7697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انواع برنامه عامل</a:t>
            </a:r>
            <a:endParaRPr lang="en-US" dirty="0"/>
          </a:p>
        </p:txBody>
      </p:sp>
      <p:sp>
        <p:nvSpPr>
          <p:cNvPr id="3" name="Content Placeholder 2"/>
          <p:cNvSpPr>
            <a:spLocks noGrp="1"/>
          </p:cNvSpPr>
          <p:nvPr>
            <p:ph idx="1"/>
          </p:nvPr>
        </p:nvSpPr>
        <p:spPr/>
        <p:txBody>
          <a:bodyPr/>
          <a:lstStyle/>
          <a:p>
            <a:pPr>
              <a:lnSpc>
                <a:spcPct val="80000"/>
              </a:lnSpc>
            </a:pPr>
            <a:r>
              <a:rPr lang="en-US" dirty="0"/>
              <a:t>Model-based reflex agents</a:t>
            </a:r>
            <a:r>
              <a:rPr lang="en-US" sz="2400" dirty="0"/>
              <a:t>(the keep track of the world</a:t>
            </a:r>
            <a:r>
              <a:rPr lang="en-US" sz="2400" dirty="0" smtClean="0"/>
              <a:t>)</a:t>
            </a:r>
            <a:endParaRPr lang="fa-IR" sz="2400" dirty="0" smtClean="0"/>
          </a:p>
          <a:p>
            <a:pPr marL="0" indent="0" algn="r" rtl="1">
              <a:lnSpc>
                <a:spcPct val="80000"/>
              </a:lnSpc>
              <a:buNone/>
            </a:pPr>
            <a:r>
              <a:rPr lang="fa-IR" sz="2400" dirty="0"/>
              <a:t>برای تصمیم گیری از دنبال ادراکی دارد. اصولاً دنباله ادراکی را با حالت </a:t>
            </a:r>
            <a:r>
              <a:rPr lang="fa-IR" sz="2400" dirty="0" smtClean="0"/>
              <a:t>درونی‌</a:t>
            </a:r>
            <a:r>
              <a:rPr lang="en-US" sz="2400" dirty="0" smtClean="0"/>
              <a:t>internal state </a:t>
            </a:r>
            <a:r>
              <a:rPr lang="fa-IR" sz="2400" dirty="0" smtClean="0"/>
              <a:t> </a:t>
            </a:r>
            <a:r>
              <a:rPr lang="fa-IR" sz="2400" dirty="0"/>
              <a:t>نشان میدهیم</a:t>
            </a:r>
          </a:p>
          <a:p>
            <a:pPr>
              <a:lnSpc>
                <a:spcPct val="80000"/>
              </a:lnSpc>
            </a:pPr>
            <a:endParaRPr lang="en-US" sz="2400" dirty="0"/>
          </a:p>
        </p:txBody>
      </p:sp>
      <p:pic>
        <p:nvPicPr>
          <p:cNvPr id="4" name="Picture 5"/>
          <p:cNvPicPr>
            <a:picLocks noChangeAspect="1" noChangeArrowheads="1"/>
          </p:cNvPicPr>
          <p:nvPr/>
        </p:nvPicPr>
        <p:blipFill>
          <a:blip r:embed="rId2">
            <a:clrChange>
              <a:clrFrom>
                <a:srgbClr val="FF00FF"/>
              </a:clrFrom>
              <a:clrTo>
                <a:srgbClr val="FF00FF">
                  <a:alpha val="0"/>
                </a:srgbClr>
              </a:clrTo>
            </a:clrChange>
            <a:extLst>
              <a:ext uri="{28A0092B-C50C-407E-A947-70E740481C1C}">
                <a14:useLocalDpi xmlns:a14="http://schemas.microsoft.com/office/drawing/2010/main" val="0"/>
              </a:ext>
            </a:extLst>
          </a:blip>
          <a:srcRect/>
          <a:stretch>
            <a:fillRect/>
          </a:stretch>
        </p:blipFill>
        <p:spPr>
          <a:xfrm>
            <a:off x="1116013" y="3276599"/>
            <a:ext cx="5185771" cy="3298825"/>
          </a:xfrm>
          <a:prstGeom prst="rect">
            <a:avLst/>
          </a:prstGeom>
        </p:spPr>
      </p:pic>
    </p:spTree>
    <p:extLst>
      <p:ext uri="{BB962C8B-B14F-4D97-AF65-F5344CB8AC3E}">
        <p14:creationId xmlns:p14="http://schemas.microsoft.com/office/powerpoint/2010/main" val="1115571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قواعد درس</a:t>
            </a:r>
            <a:endParaRPr lang="en-US" dirty="0"/>
          </a:p>
        </p:txBody>
      </p:sp>
      <p:sp>
        <p:nvSpPr>
          <p:cNvPr id="3" name="Content Placeholder 2"/>
          <p:cNvSpPr>
            <a:spLocks noGrp="1"/>
          </p:cNvSpPr>
          <p:nvPr>
            <p:ph idx="1"/>
          </p:nvPr>
        </p:nvSpPr>
        <p:spPr/>
        <p:txBody>
          <a:bodyPr>
            <a:normAutofit lnSpcReduction="10000"/>
          </a:bodyPr>
          <a:lstStyle/>
          <a:p>
            <a:pPr algn="r" rtl="1"/>
            <a:r>
              <a:rPr lang="fa-IR" dirty="0"/>
              <a:t>ارزشیابی درس بر اساس ۲ امتحان میان ترم و پایان ترم صورت می‌گیرد. امتحان حذفی است. میان ترم از فصل‌های ۱-۵، پایان ترم از فصل‌های ۶-۹ است.</a:t>
            </a:r>
          </a:p>
          <a:p>
            <a:pPr algn="r" rtl="1"/>
            <a:r>
              <a:rPr lang="fa-IR" dirty="0"/>
              <a:t>میان ترم = ۱۰ نمره،  پایان ترم = ۱۰ نمره</a:t>
            </a:r>
          </a:p>
          <a:p>
            <a:pPr algn="r" rtl="1"/>
            <a:r>
              <a:rPr lang="fa-IR" dirty="0"/>
              <a:t>عدم شرکت در امتحان میان ترم به هر دلیلی‌= حذف درس</a:t>
            </a:r>
          </a:p>
          <a:p>
            <a:pPr algn="r" rtl="1"/>
            <a:r>
              <a:rPr lang="fa-IR" dirty="0"/>
              <a:t>پروژه = + ۲ نمره ( اختیاری)؛ پیاده سازی گرافیکی الگوریتم آلفا‌بتا در فصل ۶ --  زمان تحویل : حد اکثر تا آخرین جلسه کلاس</a:t>
            </a:r>
          </a:p>
          <a:p>
            <a:pPr algn="r" rtl="1"/>
            <a:r>
              <a:rPr lang="fa-IR" dirty="0"/>
              <a:t>پروژه انفرادی است.</a:t>
            </a:r>
          </a:p>
          <a:p>
            <a:pPr marL="0" indent="0" algn="r" rtl="1">
              <a:buNone/>
            </a:pPr>
            <a:endParaRPr lang="en-US" dirty="0"/>
          </a:p>
        </p:txBody>
      </p:sp>
    </p:spTree>
    <p:extLst>
      <p:ext uri="{BB962C8B-B14F-4D97-AF65-F5344CB8AC3E}">
        <p14:creationId xmlns:p14="http://schemas.microsoft.com/office/powerpoint/2010/main" val="38472869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80000"/>
              </a:lnSpc>
            </a:pPr>
            <a:r>
              <a:rPr lang="fa-IR" dirty="0"/>
              <a:t>انواع برنامه عامل</a:t>
            </a:r>
            <a:endParaRPr lang="en-US" dirty="0"/>
          </a:p>
        </p:txBody>
      </p:sp>
      <p:sp>
        <p:nvSpPr>
          <p:cNvPr id="3" name="Content Placeholder 2"/>
          <p:cNvSpPr>
            <a:spLocks noGrp="1"/>
          </p:cNvSpPr>
          <p:nvPr>
            <p:ph idx="1"/>
          </p:nvPr>
        </p:nvSpPr>
        <p:spPr/>
        <p:txBody>
          <a:bodyPr/>
          <a:lstStyle/>
          <a:p>
            <a:pPr>
              <a:lnSpc>
                <a:spcPct val="80000"/>
              </a:lnSpc>
            </a:pPr>
            <a:r>
              <a:rPr lang="en-US" dirty="0"/>
              <a:t>Goal-based </a:t>
            </a:r>
            <a:r>
              <a:rPr lang="en-US" dirty="0" smtClean="0"/>
              <a:t>agents</a:t>
            </a:r>
          </a:p>
          <a:p>
            <a:pPr marL="0" indent="0" algn="r" rtl="1">
              <a:lnSpc>
                <a:spcPct val="80000"/>
              </a:lnSpc>
              <a:buNone/>
            </a:pPr>
            <a:r>
              <a:rPr lang="fa-IR" dirty="0"/>
              <a:t>برنامه عامل</a:t>
            </a:r>
            <a:r>
              <a:rPr lang="fa-IR" dirty="0" smtClean="0"/>
              <a:t> </a:t>
            </a:r>
            <a:r>
              <a:rPr lang="fa-IR" dirty="0"/>
              <a:t>هدف گرا یک جور توسعه برنامه مدل گرا است. </a:t>
            </a:r>
            <a:r>
              <a:rPr lang="fa-IR"/>
              <a:t>در </a:t>
            </a:r>
            <a:r>
              <a:rPr lang="fa-IR" smtClean="0"/>
              <a:t>مثال </a:t>
            </a:r>
            <a:r>
              <a:rPr lang="fa-IR" dirty="0"/>
              <a:t>راننده تاکسی زمانی‌ که تاکسی خالی‌ است و در سطح شهر </a:t>
            </a:r>
            <a:r>
              <a:rPr lang="fa-IR"/>
              <a:t>در </a:t>
            </a:r>
            <a:r>
              <a:rPr lang="fa-IR" smtClean="0"/>
              <a:t>حال </a:t>
            </a:r>
            <a:r>
              <a:rPr lang="fa-IR" dirty="0"/>
              <a:t>حرکت است برنامه عامل آن مدل گرا است. به محض اینکه مسافر سوار کرد برنامه عامل هدف گرا میشود</a:t>
            </a:r>
            <a:endParaRPr lang="en-US" dirty="0"/>
          </a:p>
          <a:p>
            <a:endParaRPr lang="en-US" dirty="0"/>
          </a:p>
          <a:p>
            <a:endParaRPr lang="en-US" dirty="0"/>
          </a:p>
        </p:txBody>
      </p:sp>
      <p:pic>
        <p:nvPicPr>
          <p:cNvPr id="4" name="Picture 6"/>
          <p:cNvPicPr>
            <a:picLocks noChangeAspect="1" noChangeArrowheads="1"/>
          </p:cNvPicPr>
          <p:nvPr/>
        </p:nvPicPr>
        <p:blipFill>
          <a:blip r:embed="rId2">
            <a:clrChange>
              <a:clrFrom>
                <a:srgbClr val="FF00FF"/>
              </a:clrFrom>
              <a:clrTo>
                <a:srgbClr val="FF00FF">
                  <a:alpha val="0"/>
                </a:srgbClr>
              </a:clrTo>
            </a:clrChange>
            <a:extLst>
              <a:ext uri="{28A0092B-C50C-407E-A947-70E740481C1C}">
                <a14:useLocalDpi xmlns:a14="http://schemas.microsoft.com/office/drawing/2010/main" val="0"/>
              </a:ext>
            </a:extLst>
          </a:blip>
          <a:srcRect/>
          <a:stretch>
            <a:fillRect/>
          </a:stretch>
        </p:blipFill>
        <p:spPr>
          <a:xfrm>
            <a:off x="1187450" y="3657600"/>
            <a:ext cx="5031045" cy="3200400"/>
          </a:xfrm>
          <a:prstGeom prst="rect">
            <a:avLst/>
          </a:prstGeom>
        </p:spPr>
      </p:pic>
    </p:spTree>
    <p:extLst>
      <p:ext uri="{BB962C8B-B14F-4D97-AF65-F5344CB8AC3E}">
        <p14:creationId xmlns:p14="http://schemas.microsoft.com/office/powerpoint/2010/main" val="26101889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انواع برنامه عامل</a:t>
            </a:r>
            <a:endParaRPr lang="en-US" dirty="0"/>
          </a:p>
        </p:txBody>
      </p:sp>
      <p:sp>
        <p:nvSpPr>
          <p:cNvPr id="3" name="Content Placeholder 2"/>
          <p:cNvSpPr>
            <a:spLocks noGrp="1"/>
          </p:cNvSpPr>
          <p:nvPr>
            <p:ph idx="1"/>
          </p:nvPr>
        </p:nvSpPr>
        <p:spPr>
          <a:xfrm>
            <a:off x="457200" y="1600201"/>
            <a:ext cx="8229600" cy="2438400"/>
          </a:xfrm>
        </p:spPr>
        <p:txBody>
          <a:bodyPr>
            <a:normAutofit fontScale="77500" lnSpcReduction="20000"/>
          </a:bodyPr>
          <a:lstStyle/>
          <a:p>
            <a:pPr>
              <a:lnSpc>
                <a:spcPct val="80000"/>
              </a:lnSpc>
            </a:pPr>
            <a:endParaRPr lang="en-US" dirty="0"/>
          </a:p>
          <a:p>
            <a:pPr>
              <a:lnSpc>
                <a:spcPct val="80000"/>
              </a:lnSpc>
            </a:pPr>
            <a:r>
              <a:rPr lang="en-US" dirty="0"/>
              <a:t>Utility-based agents</a:t>
            </a:r>
          </a:p>
          <a:p>
            <a:pPr algn="r" rtl="1"/>
            <a:r>
              <a:rPr lang="fa-IR" dirty="0"/>
              <a:t>تابع سودمندی = نگاشتی از یک حالت به یک عددی است که میزان رضایت را بیان </a:t>
            </a:r>
            <a:r>
              <a:rPr lang="fa-IR" dirty="0" smtClean="0"/>
              <a:t>می‌کند</a:t>
            </a:r>
            <a:endParaRPr lang="en-US" dirty="0" smtClean="0"/>
          </a:p>
          <a:p>
            <a:pPr algn="r" rtl="1"/>
            <a:r>
              <a:rPr lang="fa-IR" dirty="0"/>
              <a:t>علاوه بر هدف باید رضایت مشتری را هم برآورده کند، (مثال مسافری که قصد رفتن به فرودگاه را دارد و وقت زیادی تا پرواز هم دارد)</a:t>
            </a:r>
          </a:p>
          <a:p>
            <a:pPr algn="r" rtl="1"/>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138" y="3577936"/>
            <a:ext cx="5419725"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72227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انواع برنامه عامل</a:t>
            </a:r>
            <a:endParaRPr lang="en-US" dirty="0"/>
          </a:p>
        </p:txBody>
      </p:sp>
      <p:sp>
        <p:nvSpPr>
          <p:cNvPr id="3" name="Content Placeholder 2"/>
          <p:cNvSpPr>
            <a:spLocks noGrp="1"/>
          </p:cNvSpPr>
          <p:nvPr>
            <p:ph idx="1"/>
          </p:nvPr>
        </p:nvSpPr>
        <p:spPr/>
        <p:txBody>
          <a:bodyPr/>
          <a:lstStyle/>
          <a:p>
            <a:pPr marL="0" indent="0" algn="r">
              <a:buNone/>
            </a:pPr>
            <a:r>
              <a:rPr lang="fa-IR" dirty="0"/>
              <a:t>سودمند گرا بودن در دو حالت مهم است: اول اینکه </a:t>
            </a:r>
            <a:r>
              <a:rPr lang="fa-IR" dirty="0" smtClean="0"/>
              <a:t>اهداف </a:t>
            </a:r>
            <a:r>
              <a:rPr lang="en-US" dirty="0" smtClean="0"/>
              <a:t> </a:t>
            </a:r>
          </a:p>
          <a:p>
            <a:pPr marL="0" indent="0" algn="r" rtl="1">
              <a:buNone/>
            </a:pPr>
            <a:r>
              <a:rPr lang="fa-IR" dirty="0" smtClean="0"/>
              <a:t>مغایر داریم</a:t>
            </a:r>
            <a:r>
              <a:rPr lang="fa-IR" dirty="0"/>
              <a:t> مثل سرعت و امنیت</a:t>
            </a:r>
            <a:r>
              <a:rPr lang="en-US" dirty="0"/>
              <a:t> </a:t>
            </a:r>
            <a:endParaRPr lang="en-US" dirty="0" smtClean="0"/>
          </a:p>
          <a:p>
            <a:pPr marL="0" indent="0" algn="r" rtl="1">
              <a:buNone/>
            </a:pPr>
            <a:r>
              <a:rPr lang="fa-IR" dirty="0"/>
              <a:t>حالت دوم زمانی‌ است که اهداف لزوما با هم در تضاد نیستند مثل  علم و ثروت ( اما معلوم نیست به هیچکدام برسیم، ممکن هم هست برسیم</a:t>
            </a:r>
            <a:r>
              <a:rPr lang="fa-IR" dirty="0" smtClean="0"/>
              <a:t>)</a:t>
            </a:r>
            <a:endParaRPr lang="en-US" dirty="0" smtClean="0"/>
          </a:p>
          <a:p>
            <a:pPr marL="0" indent="0" algn="r" rtl="1">
              <a:buNone/>
            </a:pPr>
            <a:r>
              <a:rPr lang="fa-IR" dirty="0"/>
              <a:t>در هر دو حالت سودمندی مطرح میشود</a:t>
            </a:r>
            <a:endParaRPr lang="en-US" dirty="0"/>
          </a:p>
        </p:txBody>
      </p:sp>
    </p:spTree>
    <p:extLst>
      <p:ext uri="{BB962C8B-B14F-4D97-AF65-F5344CB8AC3E}">
        <p14:creationId xmlns:p14="http://schemas.microsoft.com/office/powerpoint/2010/main" val="14975817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عمل‌های یادگیرنده (خود مختار)</a:t>
            </a:r>
            <a:endParaRPr lang="en-US" dirty="0"/>
          </a:p>
        </p:txBody>
      </p:sp>
      <p:sp>
        <p:nvSpPr>
          <p:cNvPr id="3" name="Content Placeholder 2"/>
          <p:cNvSpPr>
            <a:spLocks noGrp="1"/>
          </p:cNvSpPr>
          <p:nvPr>
            <p:ph idx="1"/>
          </p:nvPr>
        </p:nvSpPr>
        <p:spPr/>
        <p:txBody>
          <a:bodyPr/>
          <a:lstStyle/>
          <a:p>
            <a:r>
              <a:rPr lang="en-US" dirty="0" smtClean="0"/>
              <a:t>Learning agent</a:t>
            </a:r>
          </a:p>
          <a:p>
            <a:pPr marL="0" indent="0" algn="r" rtl="1">
              <a:buNone/>
            </a:pPr>
            <a:r>
              <a:rPr lang="fa-IR" dirty="0"/>
              <a:t>دارای ۴ عنصر است: یادگیری، نقد، کارایی، مولد </a:t>
            </a:r>
            <a:r>
              <a:rPr lang="fa-IR" dirty="0" smtClean="0"/>
              <a:t>مساله</a:t>
            </a:r>
            <a:endParaRPr lang="en-US" dirty="0" smtClean="0"/>
          </a:p>
          <a:p>
            <a:pPr marL="0" indent="0" algn="r" rtl="1">
              <a:buNone/>
            </a:pPr>
            <a:r>
              <a:rPr lang="fa-IR" dirty="0"/>
              <a:t>عنصر یادگیری: روشی‌، متدی، الگوریتمی... برای ارتقأٔ دانش اولیه‌ لازم </a:t>
            </a:r>
            <a:r>
              <a:rPr lang="fa-IR" dirty="0" smtClean="0"/>
              <a:t>است</a:t>
            </a:r>
            <a:endParaRPr lang="en-US" dirty="0" smtClean="0"/>
          </a:p>
          <a:p>
            <a:pPr marL="0" indent="0" algn="r" rtl="1">
              <a:buNone/>
            </a:pPr>
            <a:r>
              <a:rPr lang="fa-IR" dirty="0"/>
              <a:t>عنصر نقد: اشتباه رو تشخیص میدهد (مثل بد از پارکینگ بیرون آمدن راننده خودکار</a:t>
            </a:r>
            <a:r>
              <a:rPr lang="fa-IR" dirty="0" smtClean="0"/>
              <a:t>)</a:t>
            </a:r>
            <a:endParaRPr lang="en-US" dirty="0" smtClean="0"/>
          </a:p>
          <a:p>
            <a:pPr marL="0" indent="0" algn="r" rtl="1">
              <a:buNone/>
            </a:pPr>
            <a:r>
              <a:rPr lang="fa-IR" dirty="0"/>
              <a:t>عنصر کارایی: رفتار انجام شده را بر اساس میزان کارایی </a:t>
            </a:r>
            <a:r>
              <a:rPr lang="fa-IR" dirty="0" smtClean="0"/>
              <a:t>میسنجد</a:t>
            </a:r>
            <a:r>
              <a:rPr lang="en-US" dirty="0" smtClean="0"/>
              <a:t> </a:t>
            </a:r>
            <a:r>
              <a:rPr lang="fa-IR" dirty="0"/>
              <a:t>(قابل اصلاح است)</a:t>
            </a:r>
            <a:endParaRPr lang="en-US" dirty="0"/>
          </a:p>
        </p:txBody>
      </p:sp>
    </p:spTree>
    <p:extLst>
      <p:ext uri="{BB962C8B-B14F-4D97-AF65-F5344CB8AC3E}">
        <p14:creationId xmlns:p14="http://schemas.microsoft.com/office/powerpoint/2010/main" val="39692994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عمل‌های یادگیرنده (خود مختار)</a:t>
            </a:r>
            <a:endParaRPr lang="en-US" dirty="0"/>
          </a:p>
        </p:txBody>
      </p:sp>
      <p:sp>
        <p:nvSpPr>
          <p:cNvPr id="3" name="Content Placeholder 2"/>
          <p:cNvSpPr>
            <a:spLocks noGrp="1"/>
          </p:cNvSpPr>
          <p:nvPr>
            <p:ph idx="1"/>
          </p:nvPr>
        </p:nvSpPr>
        <p:spPr>
          <a:xfrm>
            <a:off x="457200" y="1600201"/>
            <a:ext cx="8229600" cy="1676400"/>
          </a:xfrm>
        </p:spPr>
        <p:txBody>
          <a:bodyPr/>
          <a:lstStyle/>
          <a:p>
            <a:pPr marL="0" indent="0" algn="r">
              <a:buNone/>
            </a:pPr>
            <a:r>
              <a:rPr lang="fa-IR" dirty="0"/>
              <a:t>عنصر مولد مساله: خودش حالت‌های آزمایشی‌ ایجاد می‌کند تا احتمالا یادگیری صورت گیرد ( </a:t>
            </a:r>
            <a:r>
              <a:rPr lang="fa-IR" dirty="0" smtClean="0"/>
              <a:t>بازی‌ </a:t>
            </a:r>
            <a:r>
              <a:rPr lang="fa-IR" dirty="0"/>
              <a:t>با پدال ترمز زمانی‌ که جاده خیس است)</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429000"/>
            <a:ext cx="6064938"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95447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صحیح یا </a:t>
            </a:r>
            <a:r>
              <a:rPr lang="fa-IR" dirty="0" smtClean="0"/>
              <a:t>غلط</a:t>
            </a:r>
            <a:endParaRPr lang="en-US" dirty="0"/>
          </a:p>
        </p:txBody>
      </p:sp>
      <p:sp>
        <p:nvSpPr>
          <p:cNvPr id="3" name="Content Placeholder 2"/>
          <p:cNvSpPr>
            <a:spLocks noGrp="1"/>
          </p:cNvSpPr>
          <p:nvPr>
            <p:ph idx="1"/>
          </p:nvPr>
        </p:nvSpPr>
        <p:spPr/>
        <p:txBody>
          <a:bodyPr>
            <a:normAutofit fontScale="92500"/>
          </a:bodyPr>
          <a:lstStyle/>
          <a:p>
            <a:pPr marL="0" indent="0" algn="r">
              <a:buNone/>
            </a:pPr>
            <a:r>
              <a:rPr lang="fa-IR" dirty="0"/>
              <a:t>یک عامل خودمختار لزوما هدف مبنا </a:t>
            </a:r>
            <a:r>
              <a:rPr lang="fa-IR" dirty="0" smtClean="0"/>
              <a:t>است</a:t>
            </a:r>
            <a:r>
              <a:rPr lang="en-US" dirty="0" smtClean="0"/>
              <a:t>-1</a:t>
            </a:r>
            <a:endParaRPr lang="fa-IR" dirty="0"/>
          </a:p>
          <a:p>
            <a:pPr marL="0" indent="0" algn="r" rtl="1">
              <a:buNone/>
            </a:pPr>
            <a:r>
              <a:rPr lang="en-US" dirty="0" smtClean="0"/>
              <a:t>-2</a:t>
            </a:r>
            <a:r>
              <a:rPr lang="fa-IR" dirty="0" smtClean="0"/>
              <a:t>عامل </a:t>
            </a:r>
            <a:r>
              <a:rPr lang="fa-IR" dirty="0"/>
              <a:t>خودمختار در محیط‌های پویا قابل استفاده است</a:t>
            </a:r>
          </a:p>
          <a:p>
            <a:pPr marL="0" indent="0" algn="r">
              <a:buNone/>
            </a:pPr>
            <a:r>
              <a:rPr lang="fa-IR" dirty="0"/>
              <a:t>فقط برای محیط‌های پویا </a:t>
            </a:r>
            <a:r>
              <a:rPr lang="fa-IR" dirty="0" smtClean="0"/>
              <a:t>عامل به </a:t>
            </a:r>
            <a:r>
              <a:rPr lang="fa-IR" dirty="0"/>
              <a:t>نگهداری حالت احتیاج </a:t>
            </a:r>
            <a:r>
              <a:rPr lang="fa-IR" dirty="0" smtClean="0"/>
              <a:t>دارد</a:t>
            </a:r>
            <a:r>
              <a:rPr lang="en-US" dirty="0" smtClean="0"/>
              <a:t>-3</a:t>
            </a:r>
          </a:p>
          <a:p>
            <a:pPr marL="0" indent="0" algn="r" rtl="1">
              <a:buNone/>
            </a:pPr>
            <a:r>
              <a:rPr lang="en-US" dirty="0" smtClean="0"/>
              <a:t>-4</a:t>
            </a:r>
            <a:r>
              <a:rPr lang="fa-IR" dirty="0" smtClean="0"/>
              <a:t>عاملی </a:t>
            </a:r>
            <a:r>
              <a:rPr lang="fa-IR" dirty="0"/>
              <a:t>که بخشی از محیط را درک می‌کند نمی‌تواند عامل عقلایی یا معقول  باشد</a:t>
            </a:r>
            <a:endParaRPr lang="en-US" dirty="0" smtClean="0"/>
          </a:p>
          <a:p>
            <a:pPr marL="0" indent="0" algn="r" rtl="1">
              <a:buNone/>
            </a:pPr>
            <a:r>
              <a:rPr lang="en-US" dirty="0" smtClean="0"/>
              <a:t>-5</a:t>
            </a:r>
            <a:r>
              <a:rPr lang="fa-IR" dirty="0" smtClean="0"/>
              <a:t>عامل </a:t>
            </a:r>
            <a:r>
              <a:rPr lang="fa-IR" dirty="0"/>
              <a:t>انعکاسی در محیط‌های پویا قابل استفاده </a:t>
            </a:r>
            <a:r>
              <a:rPr lang="fa-IR" dirty="0" smtClean="0"/>
              <a:t>است</a:t>
            </a:r>
            <a:endParaRPr lang="en-US" dirty="0" smtClean="0"/>
          </a:p>
          <a:p>
            <a:pPr marL="0" indent="0" algn="r" rtl="1">
              <a:buNone/>
            </a:pPr>
            <a:r>
              <a:rPr lang="en-US" dirty="0" smtClean="0"/>
              <a:t>-6</a:t>
            </a:r>
            <a:r>
              <a:rPr lang="fa-IR" dirty="0" smtClean="0"/>
              <a:t>هر </a:t>
            </a:r>
            <a:r>
              <a:rPr lang="fa-IR" dirty="0"/>
              <a:t>عاملی که از رویه استنتاج صدا استفاده می‌کند میتواند در تست تورینگ موفق شود</a:t>
            </a:r>
            <a:endParaRPr lang="en-US" dirty="0"/>
          </a:p>
        </p:txBody>
      </p:sp>
    </p:spTree>
    <p:extLst>
      <p:ext uri="{BB962C8B-B14F-4D97-AF65-F5344CB8AC3E}">
        <p14:creationId xmlns:p14="http://schemas.microsoft.com/office/powerpoint/2010/main" val="30393455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صحیح یا غلط</a:t>
            </a:r>
            <a:endParaRPr lang="en-US" dirty="0"/>
          </a:p>
        </p:txBody>
      </p:sp>
      <p:sp>
        <p:nvSpPr>
          <p:cNvPr id="3" name="Content Placeholder 2"/>
          <p:cNvSpPr>
            <a:spLocks noGrp="1"/>
          </p:cNvSpPr>
          <p:nvPr>
            <p:ph idx="1"/>
          </p:nvPr>
        </p:nvSpPr>
        <p:spPr/>
        <p:txBody>
          <a:bodyPr/>
          <a:lstStyle/>
          <a:p>
            <a:pPr marL="0" indent="0" algn="r" rtl="1">
              <a:buNone/>
            </a:pPr>
            <a:r>
              <a:rPr lang="en-US" dirty="0" smtClean="0"/>
              <a:t>-7</a:t>
            </a:r>
            <a:r>
              <a:rPr lang="fa-IR" dirty="0" smtClean="0"/>
              <a:t>همهٔ </a:t>
            </a:r>
            <a:r>
              <a:rPr lang="fa-IR" dirty="0"/>
              <a:t>محیط‌های نیمه قابل مشاهده غیر قطعی </a:t>
            </a:r>
            <a:r>
              <a:rPr lang="fa-IR" dirty="0" smtClean="0"/>
              <a:t>هستند</a:t>
            </a:r>
            <a:endParaRPr lang="en-US" dirty="0" smtClean="0"/>
          </a:p>
          <a:p>
            <a:pPr marL="0" indent="0" algn="r" rtl="1">
              <a:buNone/>
            </a:pPr>
            <a:r>
              <a:rPr lang="en-US" dirty="0" smtClean="0"/>
              <a:t>-8</a:t>
            </a:r>
            <a:r>
              <a:rPr lang="fa-IR" dirty="0" smtClean="0"/>
              <a:t>یک </a:t>
            </a:r>
            <a:r>
              <a:rPr lang="fa-IR" dirty="0"/>
              <a:t>عامل معقول </a:t>
            </a:r>
            <a:r>
              <a:rPr lang="en-US" dirty="0" smtClean="0"/>
              <a:t>(rational)</a:t>
            </a:r>
            <a:r>
              <a:rPr lang="fa-IR" dirty="0" smtClean="0"/>
              <a:t>همیشه </a:t>
            </a:r>
            <a:r>
              <a:rPr lang="fa-IR" dirty="0"/>
              <a:t>بهتر از عامل‌های غیر معقول عمل می‌کند چون نتیجه واقعی‌ اعمالش را می‌داند</a:t>
            </a:r>
            <a:endParaRPr lang="en-US" dirty="0"/>
          </a:p>
        </p:txBody>
      </p:sp>
    </p:spTree>
    <p:extLst>
      <p:ext uri="{BB962C8B-B14F-4D97-AF65-F5344CB8AC3E}">
        <p14:creationId xmlns:p14="http://schemas.microsoft.com/office/powerpoint/2010/main" val="2750345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مباحث</a:t>
            </a:r>
            <a:r>
              <a:rPr lang="en-US" dirty="0" smtClean="0"/>
              <a:t> </a:t>
            </a:r>
            <a:r>
              <a:rPr lang="fa-IR" dirty="0"/>
              <a:t>میان ترم </a:t>
            </a:r>
            <a:endParaRPr lang="en-US" dirty="0"/>
          </a:p>
        </p:txBody>
      </p:sp>
      <p:sp>
        <p:nvSpPr>
          <p:cNvPr id="3" name="Content Placeholder 2"/>
          <p:cNvSpPr>
            <a:spLocks noGrp="1"/>
          </p:cNvSpPr>
          <p:nvPr>
            <p:ph idx="1"/>
          </p:nvPr>
        </p:nvSpPr>
        <p:spPr/>
        <p:txBody>
          <a:bodyPr/>
          <a:lstStyle/>
          <a:p>
            <a:pPr algn="r" rtl="1"/>
            <a:r>
              <a:rPr lang="fa-IR" dirty="0"/>
              <a:t>فصل اول = مقدمه</a:t>
            </a:r>
          </a:p>
          <a:p>
            <a:pPr algn="r" rtl="1"/>
            <a:r>
              <a:rPr lang="fa-IR" dirty="0"/>
              <a:t>فصل دوم = عامل‌های هوشمند</a:t>
            </a:r>
          </a:p>
          <a:p>
            <a:pPr algn="r" rtl="1"/>
            <a:r>
              <a:rPr lang="fa-IR" dirty="0"/>
              <a:t>فصل سوم = حل مساله از طریق جستجو (جستجو‌های </a:t>
            </a:r>
            <a:r>
              <a:rPr lang="fa-IR" dirty="0" smtClean="0"/>
              <a:t>نا </a:t>
            </a:r>
            <a:r>
              <a:rPr lang="fa-IR" dirty="0"/>
              <a:t>آگاه)</a:t>
            </a:r>
          </a:p>
          <a:p>
            <a:pPr algn="r" rtl="1"/>
            <a:r>
              <a:rPr lang="fa-IR" dirty="0"/>
              <a:t>فصل چهارم = حل مساله از طریق جستجو (جستجو‌های آگاهانه)</a:t>
            </a:r>
          </a:p>
          <a:p>
            <a:pPr algn="r" rtl="1"/>
            <a:r>
              <a:rPr lang="fa-IR" dirty="0"/>
              <a:t>فصل پنجم =  ارضای محدودیت</a:t>
            </a:r>
          </a:p>
          <a:p>
            <a:pPr marL="0" indent="0" algn="r" rtl="1">
              <a:buNone/>
            </a:pPr>
            <a:endParaRPr lang="en-US" dirty="0"/>
          </a:p>
        </p:txBody>
      </p:sp>
    </p:spTree>
    <p:extLst>
      <p:ext uri="{BB962C8B-B14F-4D97-AF65-F5344CB8AC3E}">
        <p14:creationId xmlns:p14="http://schemas.microsoft.com/office/powerpoint/2010/main" val="1359366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a:t>مباحث</a:t>
            </a:r>
            <a:r>
              <a:rPr lang="en-US" dirty="0"/>
              <a:t> </a:t>
            </a:r>
            <a:r>
              <a:rPr lang="fa-IR" dirty="0"/>
              <a:t>پایان</a:t>
            </a:r>
            <a:r>
              <a:rPr lang="fa-IR" dirty="0" smtClean="0"/>
              <a:t> </a:t>
            </a:r>
            <a:r>
              <a:rPr lang="fa-IR" dirty="0"/>
              <a:t>ترم </a:t>
            </a:r>
            <a:endParaRPr lang="en-US" dirty="0"/>
          </a:p>
        </p:txBody>
      </p:sp>
      <p:sp>
        <p:nvSpPr>
          <p:cNvPr id="3" name="Content Placeholder 2"/>
          <p:cNvSpPr>
            <a:spLocks noGrp="1"/>
          </p:cNvSpPr>
          <p:nvPr>
            <p:ph idx="1"/>
          </p:nvPr>
        </p:nvSpPr>
        <p:spPr/>
        <p:txBody>
          <a:bodyPr/>
          <a:lstStyle/>
          <a:p>
            <a:pPr algn="r" rtl="1"/>
            <a:r>
              <a:rPr lang="fa-IR" dirty="0"/>
              <a:t>فصل ششم = جستجو خصمانه</a:t>
            </a:r>
          </a:p>
          <a:p>
            <a:pPr algn="r" rtl="1"/>
            <a:r>
              <a:rPr lang="fa-IR" dirty="0"/>
              <a:t>فصل هفتم = </a:t>
            </a:r>
            <a:r>
              <a:rPr lang="fa-IR" dirty="0" smtClean="0"/>
              <a:t>عامل‌های </a:t>
            </a:r>
            <a:r>
              <a:rPr lang="fa-IR" dirty="0"/>
              <a:t>منطقی‌ -- منطق گزاره ای</a:t>
            </a:r>
          </a:p>
          <a:p>
            <a:pPr algn="r" rtl="1"/>
            <a:r>
              <a:rPr lang="fa-IR" dirty="0"/>
              <a:t>فصل هشتم = منطق مرتبه اول</a:t>
            </a:r>
          </a:p>
          <a:p>
            <a:pPr algn="r" rtl="1"/>
            <a:r>
              <a:rPr lang="fa-IR" dirty="0"/>
              <a:t>فصل نهم = استدلال در منطق مرتبه اول</a:t>
            </a:r>
          </a:p>
          <a:p>
            <a:pPr marL="0" indent="0" algn="r" rtl="1">
              <a:buNone/>
            </a:pPr>
            <a:endParaRPr lang="en-US" dirty="0"/>
          </a:p>
        </p:txBody>
      </p:sp>
    </p:spTree>
    <p:extLst>
      <p:ext uri="{BB962C8B-B14F-4D97-AF65-F5344CB8AC3E}">
        <p14:creationId xmlns:p14="http://schemas.microsoft.com/office/powerpoint/2010/main" val="2893572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rtl="1"/>
            <a:r>
              <a:rPr lang="fa-IR" dirty="0" smtClean="0"/>
              <a:t>فصل اول</a:t>
            </a:r>
            <a:r>
              <a:rPr lang="en-US" dirty="0" smtClean="0"/>
              <a:t> - </a:t>
            </a:r>
            <a:r>
              <a:rPr lang="fa-IR" dirty="0"/>
              <a:t>تعریف هوش مصنوعی‌</a:t>
            </a:r>
            <a:br>
              <a:rPr lang="fa-IR" dirty="0"/>
            </a:br>
            <a:endParaRPr lang="en-US" dirty="0"/>
          </a:p>
        </p:txBody>
      </p:sp>
      <p:sp>
        <p:nvSpPr>
          <p:cNvPr id="3" name="Content Placeholder 2"/>
          <p:cNvSpPr>
            <a:spLocks noGrp="1"/>
          </p:cNvSpPr>
          <p:nvPr>
            <p:ph idx="1"/>
          </p:nvPr>
        </p:nvSpPr>
        <p:spPr/>
        <p:txBody>
          <a:bodyPr/>
          <a:lstStyle/>
          <a:p>
            <a:pPr marL="0" indent="0" algn="r" rtl="1">
              <a:buNone/>
            </a:pPr>
            <a:r>
              <a:rPr lang="fa-IR" dirty="0"/>
              <a:t>آقای راسل در کتاب خود ۴ رهیافت از سیستم‌های هوشمند تعریف کرده </a:t>
            </a:r>
            <a:r>
              <a:rPr lang="fa-IR" dirty="0" smtClean="0"/>
              <a:t>است</a:t>
            </a:r>
            <a:r>
              <a:rPr lang="en-US" dirty="0" smtClean="0"/>
              <a:t>:</a:t>
            </a:r>
          </a:p>
          <a:p>
            <a:pPr algn="r" rtl="1"/>
            <a:r>
              <a:rPr lang="fa-IR" dirty="0" smtClean="0"/>
              <a:t>۱- </a:t>
            </a:r>
            <a:r>
              <a:rPr lang="fa-IR" dirty="0"/>
              <a:t>انسانی‌ عمل </a:t>
            </a:r>
            <a:r>
              <a:rPr lang="fa-IR" dirty="0" smtClean="0"/>
              <a:t>کردن</a:t>
            </a:r>
            <a:endParaRPr lang="en-US" dirty="0" smtClean="0"/>
          </a:p>
          <a:p>
            <a:pPr algn="r" rtl="1"/>
            <a:r>
              <a:rPr lang="fa-IR" dirty="0" smtClean="0"/>
              <a:t>۲- </a:t>
            </a:r>
            <a:r>
              <a:rPr lang="fa-IR" dirty="0"/>
              <a:t>انسانی‌ فکر کردن</a:t>
            </a:r>
          </a:p>
          <a:p>
            <a:pPr algn="r" rtl="1"/>
            <a:r>
              <a:rPr lang="fa-IR" dirty="0"/>
              <a:t>۳- عقلانی عمل کردن</a:t>
            </a:r>
          </a:p>
          <a:p>
            <a:pPr algn="r" rtl="1"/>
            <a:r>
              <a:rPr lang="fa-IR" dirty="0"/>
              <a:t>۴- عقلانی فکر کردن</a:t>
            </a:r>
          </a:p>
          <a:p>
            <a:pPr algn="r" rtl="1"/>
            <a:r>
              <a:rPr lang="fa-IR" dirty="0"/>
              <a:t>(عقلانی = </a:t>
            </a:r>
            <a:r>
              <a:rPr lang="fa-IR" dirty="0" smtClean="0"/>
              <a:t>منطقی</a:t>
            </a:r>
            <a:r>
              <a:rPr lang="en-US" dirty="0" smtClean="0"/>
              <a:t> rational =</a:t>
            </a:r>
            <a:r>
              <a:rPr lang="fa-IR" dirty="0" smtClean="0"/>
              <a:t>)</a:t>
            </a:r>
            <a:endParaRPr lang="fa-IR" dirty="0"/>
          </a:p>
          <a:p>
            <a:pPr marL="0" indent="0" algn="r" rtl="1">
              <a:buNone/>
            </a:pPr>
            <a:endParaRPr lang="en-US" dirty="0"/>
          </a:p>
        </p:txBody>
      </p:sp>
    </p:spTree>
    <p:extLst>
      <p:ext uri="{BB962C8B-B14F-4D97-AF65-F5344CB8AC3E}">
        <p14:creationId xmlns:p14="http://schemas.microsoft.com/office/powerpoint/2010/main" val="687334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انسانی‌ عمل کردن</a:t>
            </a:r>
            <a:r>
              <a:rPr lang="en-US" dirty="0"/>
              <a:t/>
            </a:r>
            <a:br>
              <a:rPr lang="en-US" dirty="0"/>
            </a:br>
            <a:endParaRPr lang="en-US" dirty="0"/>
          </a:p>
        </p:txBody>
      </p:sp>
      <p:sp>
        <p:nvSpPr>
          <p:cNvPr id="3" name="Content Placeholder 2"/>
          <p:cNvSpPr>
            <a:spLocks noGrp="1"/>
          </p:cNvSpPr>
          <p:nvPr>
            <p:ph idx="1"/>
          </p:nvPr>
        </p:nvSpPr>
        <p:spPr>
          <a:xfrm>
            <a:off x="533400" y="1143000"/>
            <a:ext cx="8229600" cy="2133599"/>
          </a:xfrm>
        </p:spPr>
        <p:txBody>
          <a:bodyPr>
            <a:normAutofit fontScale="92500" lnSpcReduction="20000"/>
          </a:bodyPr>
          <a:lstStyle/>
          <a:p>
            <a:pPr algn="r" rtl="1"/>
            <a:r>
              <a:rPr lang="fa-IR" dirty="0"/>
              <a:t>سیستم‌هایی‌ که بتوانند رفتار انسان را تقلید کنند ( همانند انسان </a:t>
            </a:r>
            <a:r>
              <a:rPr lang="fa-IR" dirty="0" smtClean="0"/>
              <a:t>عمل</a:t>
            </a:r>
            <a:r>
              <a:rPr lang="en-US" dirty="0" smtClean="0"/>
              <a:t> </a:t>
            </a:r>
            <a:r>
              <a:rPr lang="fa-IR" dirty="0" smtClean="0"/>
              <a:t>کنند</a:t>
            </a:r>
            <a:r>
              <a:rPr lang="fa-IR" dirty="0"/>
              <a:t>)</a:t>
            </a:r>
          </a:p>
          <a:p>
            <a:pPr algn="r" rtl="1"/>
            <a:r>
              <a:rPr lang="fa-IR" dirty="0"/>
              <a:t>آزمون تورینگ توسط آقای تورینگ ارائه شده است. آقای تورینگ نظریه خود را در رابطه با سیستم هوشمند از طریق ارائه این تست در سال ۱۹۵۰ بیان کرد.</a:t>
            </a:r>
          </a:p>
          <a:p>
            <a:pPr marL="0" indent="0" algn="r" rtl="1">
              <a:buNone/>
            </a:pP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2286000" y="3276600"/>
            <a:ext cx="5234420" cy="3423557"/>
          </a:xfrm>
          <a:prstGeom prst="rect">
            <a:avLst/>
          </a:prstGeom>
          <a:noFill/>
          <a:ln w="9525">
            <a:noFill/>
            <a:miter lim="800000"/>
            <a:headEnd/>
            <a:tailEnd/>
          </a:ln>
        </p:spPr>
      </p:pic>
    </p:spTree>
    <p:extLst>
      <p:ext uri="{BB962C8B-B14F-4D97-AF65-F5344CB8AC3E}">
        <p14:creationId xmlns:p14="http://schemas.microsoft.com/office/powerpoint/2010/main" val="910231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انسانی‌ عمل کردن</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pPr marL="0" indent="0" algn="r" rtl="1">
              <a:buNone/>
            </a:pPr>
            <a:r>
              <a:rPr lang="fa-IR" dirty="0"/>
              <a:t>برای پیاده سازی تست تورینگ سیستم کامپیوتری باید دارای خصوصیت زیر باشد</a:t>
            </a:r>
            <a:r>
              <a:rPr lang="fa-IR" dirty="0" smtClean="0"/>
              <a:t>:</a:t>
            </a:r>
            <a:endParaRPr lang="en-US" dirty="0" smtClean="0"/>
          </a:p>
          <a:p>
            <a:pPr marL="0" indent="0" algn="r" rtl="1">
              <a:buNone/>
            </a:pPr>
            <a:r>
              <a:rPr lang="en-US" dirty="0" smtClean="0"/>
              <a:t>==============================================</a:t>
            </a:r>
            <a:endParaRPr lang="fa-IR" dirty="0"/>
          </a:p>
          <a:p>
            <a:pPr algn="r" rtl="1"/>
            <a:r>
              <a:rPr lang="fa-IR" dirty="0"/>
              <a:t>۱- پردازش زبان طبیعی: قدرت بالا در برقراری ارتباط به </a:t>
            </a:r>
            <a:r>
              <a:rPr lang="fa-IR" dirty="0" smtClean="0"/>
              <a:t>هر زبانی</a:t>
            </a:r>
            <a:endParaRPr lang="fa-IR" dirty="0"/>
          </a:p>
          <a:p>
            <a:pPr algn="r" rtl="1"/>
            <a:r>
              <a:rPr lang="fa-IR" dirty="0"/>
              <a:t>۲- نمایش دانش: قدرت ذخیره هر آنچیزی که می‌داند یا می‌شنود</a:t>
            </a:r>
          </a:p>
          <a:p>
            <a:pPr algn="r" rtl="1"/>
            <a:r>
              <a:rPr lang="fa-IR" dirty="0"/>
              <a:t>۳- استدلال خودکار: استفاده از دانش ذخیره شده جهت پاسخ به پرسش</a:t>
            </a:r>
          </a:p>
          <a:p>
            <a:pPr algn="r" rtl="1"/>
            <a:r>
              <a:rPr lang="fa-IR" dirty="0"/>
              <a:t>۴- یادگیری ماشین: تطبیق با شرایط جدید جهت کشف و قیاس </a:t>
            </a:r>
            <a:r>
              <a:rPr lang="fa-IR" dirty="0" smtClean="0"/>
              <a:t>الگوها</a:t>
            </a:r>
            <a:endParaRPr lang="en-US" dirty="0" smtClean="0"/>
          </a:p>
          <a:p>
            <a:pPr algn="r" rtl="1"/>
            <a:r>
              <a:rPr lang="en-US" dirty="0" smtClean="0"/>
              <a:t>============================================</a:t>
            </a:r>
          </a:p>
          <a:p>
            <a:pPr algn="r" rtl="1"/>
            <a:r>
              <a:rPr lang="fa-IR" dirty="0"/>
              <a:t>۵- بینایی ماشین: جهت مشاهده </a:t>
            </a:r>
            <a:r>
              <a:rPr lang="fa-IR" dirty="0" smtClean="0"/>
              <a:t>اشیا</a:t>
            </a:r>
            <a:r>
              <a:rPr lang="en-US" dirty="0" smtClean="0"/>
              <a:t>    total </a:t>
            </a:r>
            <a:r>
              <a:rPr lang="en-US" dirty="0" err="1" smtClean="0"/>
              <a:t>turing</a:t>
            </a:r>
            <a:r>
              <a:rPr lang="en-US" dirty="0" smtClean="0"/>
              <a:t> test           </a:t>
            </a:r>
            <a:endParaRPr lang="fa-IR" dirty="0"/>
          </a:p>
          <a:p>
            <a:pPr algn="r" rtl="1"/>
            <a:r>
              <a:rPr lang="fa-IR" dirty="0"/>
              <a:t>۶-رباتیک : جهت انتقال </a:t>
            </a:r>
            <a:r>
              <a:rPr lang="fa-IR" dirty="0" smtClean="0"/>
              <a:t>اشیا</a:t>
            </a:r>
            <a:r>
              <a:rPr lang="en-US" dirty="0" smtClean="0"/>
              <a:t>total </a:t>
            </a:r>
            <a:r>
              <a:rPr lang="en-US" dirty="0" err="1" smtClean="0"/>
              <a:t>turing</a:t>
            </a:r>
            <a:r>
              <a:rPr lang="en-US" dirty="0" smtClean="0"/>
              <a:t> test                    </a:t>
            </a:r>
            <a:endParaRPr lang="fa-IR" dirty="0"/>
          </a:p>
          <a:p>
            <a:pPr algn="r" rtl="1"/>
            <a:endParaRPr lang="fa-IR" dirty="0" smtClean="0"/>
          </a:p>
          <a:p>
            <a:pPr marL="0" indent="0" algn="r" rtl="1">
              <a:buNone/>
            </a:pPr>
            <a:endParaRPr lang="en-US" dirty="0"/>
          </a:p>
        </p:txBody>
      </p:sp>
    </p:spTree>
    <p:extLst>
      <p:ext uri="{BB962C8B-B14F-4D97-AF65-F5344CB8AC3E}">
        <p14:creationId xmlns:p14="http://schemas.microsoft.com/office/powerpoint/2010/main" val="250718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انسانی‌ فکر کردن</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fa-IR" dirty="0" smtClean="0"/>
              <a:t>چه </a:t>
            </a:r>
            <a:r>
              <a:rPr lang="fa-IR" dirty="0"/>
              <a:t>فرآیندی در مغز انسان می‌گذرد که رفتار خاصی‌ انجام میدهد. این فرایند نحوهٔ فکر کردن است.</a:t>
            </a:r>
          </a:p>
          <a:p>
            <a:pPr marL="0" indent="0" algn="r" rtl="1">
              <a:buNone/>
            </a:pPr>
            <a:r>
              <a:rPr lang="en-US" dirty="0" smtClean="0"/>
              <a:t> </a:t>
            </a:r>
            <a:r>
              <a:rPr lang="fa-IR" dirty="0" smtClean="0"/>
              <a:t>مثلا </a:t>
            </a:r>
            <a:r>
              <a:rPr lang="fa-IR" dirty="0"/>
              <a:t>با دیدن یک بیت شعر ممکن است یک احساسی‌ به شما دست دهد که این احساس در زمان‌های مختلف تفاوت داشته باشد.</a:t>
            </a:r>
          </a:p>
          <a:p>
            <a:pPr marL="0" indent="0" algn="r" rtl="1">
              <a:buNone/>
            </a:pPr>
            <a:r>
              <a:rPr lang="en-US" dirty="0" smtClean="0"/>
              <a:t> </a:t>
            </a:r>
            <a:r>
              <a:rPr lang="fa-IR" dirty="0" smtClean="0"/>
              <a:t>اگر </a:t>
            </a:r>
            <a:r>
              <a:rPr lang="fa-IR" dirty="0"/>
              <a:t>ما بتوانیم سیستمی‌ طراحی کنیم که قدرت حس کردن یا فکر کردن داشته باشد مثلا بتواند غروب آفتاب را حس کند و در قبال آن یک شناختی‌ داشته باشد، سیستم هوشمندی ساختیم که مثل انسان فکر می‌کند. مثال این </a:t>
            </a:r>
            <a:r>
              <a:rPr lang="fa-IR" dirty="0" smtClean="0"/>
              <a:t>دسته </a:t>
            </a:r>
            <a:r>
              <a:rPr lang="fa-IR" dirty="0"/>
              <a:t>از رهیافت هوش مصنوعی‌ </a:t>
            </a:r>
            <a:r>
              <a:rPr lang="fa-IR" dirty="0" smtClean="0"/>
              <a:t>علوم </a:t>
            </a:r>
            <a:r>
              <a:rPr lang="fa-IR" dirty="0"/>
              <a:t>شناختی‌ است.</a:t>
            </a:r>
          </a:p>
          <a:p>
            <a:pPr marL="0" indent="0" algn="r" rtl="1">
              <a:buNone/>
            </a:pPr>
            <a:endParaRPr lang="en-US" dirty="0"/>
          </a:p>
        </p:txBody>
      </p:sp>
    </p:spTree>
    <p:extLst>
      <p:ext uri="{BB962C8B-B14F-4D97-AF65-F5344CB8AC3E}">
        <p14:creationId xmlns:p14="http://schemas.microsoft.com/office/powerpoint/2010/main" val="3559140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2249</TotalTime>
  <Words>1776</Words>
  <Application>Microsoft Office PowerPoint</Application>
  <PresentationFormat>On-screen Show (4:3)</PresentationFormat>
  <Paragraphs>168</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قواعد درس - فصل اول - فصل دوم</vt:lpstr>
      <vt:lpstr>قواعد درس</vt:lpstr>
      <vt:lpstr>قواعد درس</vt:lpstr>
      <vt:lpstr>مباحث میان ترم </vt:lpstr>
      <vt:lpstr>مباحث پایان ترم </vt:lpstr>
      <vt:lpstr>فصل اول - تعریف هوش مصنوعی‌ </vt:lpstr>
      <vt:lpstr>انسانی‌ عمل کردن </vt:lpstr>
      <vt:lpstr>انسانی‌ عمل کردن </vt:lpstr>
      <vt:lpstr>انسانی‌ فکر کردن</vt:lpstr>
      <vt:lpstr>عقلانی فکر کردن </vt:lpstr>
      <vt:lpstr>عقلانی عمل کردن </vt:lpstr>
      <vt:lpstr>فصل دوم-عامل‌های هوشمند (منطقی)‌</vt:lpstr>
      <vt:lpstr>عامل‌های هوشمند (منطقی)‌</vt:lpstr>
      <vt:lpstr>عامل‌های هوشمند (منطقی)‌</vt:lpstr>
      <vt:lpstr>عامل‌های هوشمند (منطقی)‌</vt:lpstr>
      <vt:lpstr>برنامه عامل /تابع</vt:lpstr>
      <vt:lpstr>جدول نگاشت</vt:lpstr>
      <vt:lpstr>اندازهٔ کارایی</vt:lpstr>
      <vt:lpstr>عامل عقلانی/ عقل کلّ</vt:lpstr>
      <vt:lpstr>Learning agent عامل یادگیرنده</vt:lpstr>
      <vt:lpstr>Learning agent عامل یادگیرنده</vt:lpstr>
      <vt:lpstr>دسته بندی محیط ها</vt:lpstr>
      <vt:lpstr>دسته بندی محیط ها</vt:lpstr>
      <vt:lpstr>دسته بندی محیط ها</vt:lpstr>
      <vt:lpstr>دسته بندی محیط ها</vt:lpstr>
      <vt:lpstr>دسته بندی محیط ها</vt:lpstr>
      <vt:lpstr>تعریف محیط کار</vt:lpstr>
      <vt:lpstr>انواع برنامه عامل</vt:lpstr>
      <vt:lpstr>انواع برنامه عامل</vt:lpstr>
      <vt:lpstr>انواع برنامه عامل</vt:lpstr>
      <vt:lpstr>انواع برنامه عامل</vt:lpstr>
      <vt:lpstr>انواع برنامه عامل</vt:lpstr>
      <vt:lpstr>عمل‌های یادگیرنده (خود مختار)</vt:lpstr>
      <vt:lpstr>عمل‌های یادگیرنده (خود مختار)</vt:lpstr>
      <vt:lpstr>صحیح یا غلط</vt:lpstr>
      <vt:lpstr>صحیح یا غلط</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قواعد درس - فصل اول</dc:title>
  <dc:creator>Kamyar</dc:creator>
  <cp:lastModifiedBy>Kamyar</cp:lastModifiedBy>
  <cp:revision>66</cp:revision>
  <dcterms:created xsi:type="dcterms:W3CDTF">2006-08-16T00:00:00Z</dcterms:created>
  <dcterms:modified xsi:type="dcterms:W3CDTF">2012-09-01T21:38:04Z</dcterms:modified>
</cp:coreProperties>
</file>